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9" r:id="rId1"/>
  </p:sldMasterIdLst>
  <p:notesMasterIdLst>
    <p:notesMasterId r:id="rId38"/>
  </p:notesMasterIdLst>
  <p:sldIdLst>
    <p:sldId id="411" r:id="rId2"/>
    <p:sldId id="343" r:id="rId3"/>
    <p:sldId id="257" r:id="rId4"/>
    <p:sldId id="379" r:id="rId5"/>
    <p:sldId id="380" r:id="rId6"/>
    <p:sldId id="381" r:id="rId7"/>
    <p:sldId id="382" r:id="rId8"/>
    <p:sldId id="383" r:id="rId9"/>
    <p:sldId id="384" r:id="rId10"/>
    <p:sldId id="385" r:id="rId11"/>
    <p:sldId id="386" r:id="rId12"/>
    <p:sldId id="387" r:id="rId13"/>
    <p:sldId id="388" r:id="rId14"/>
    <p:sldId id="389" r:id="rId15"/>
    <p:sldId id="390" r:id="rId16"/>
    <p:sldId id="391" r:id="rId17"/>
    <p:sldId id="392" r:id="rId18"/>
    <p:sldId id="393" r:id="rId19"/>
    <p:sldId id="394" r:id="rId20"/>
    <p:sldId id="395" r:id="rId21"/>
    <p:sldId id="396" r:id="rId22"/>
    <p:sldId id="397" r:id="rId23"/>
    <p:sldId id="398" r:id="rId24"/>
    <p:sldId id="399" r:id="rId25"/>
    <p:sldId id="400" r:id="rId26"/>
    <p:sldId id="401" r:id="rId27"/>
    <p:sldId id="402" r:id="rId28"/>
    <p:sldId id="403" r:id="rId29"/>
    <p:sldId id="404" r:id="rId30"/>
    <p:sldId id="405" r:id="rId31"/>
    <p:sldId id="406" r:id="rId32"/>
    <p:sldId id="407" r:id="rId33"/>
    <p:sldId id="408" r:id="rId34"/>
    <p:sldId id="409" r:id="rId35"/>
    <p:sldId id="410" r:id="rId36"/>
    <p:sldId id="344" r:id="rId37"/>
  </p:sldIdLst>
  <p:sldSz cx="9144000" cy="6858000" type="screen4x3"/>
  <p:notesSz cx="6858000" cy="9144000"/>
  <p:custDataLst>
    <p:tags r:id="rId39"/>
  </p:custDataLst>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00"/>
    <a:srgbClr val="0000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49" autoAdjust="0"/>
    <p:restoredTop sz="94660"/>
  </p:normalViewPr>
  <p:slideViewPr>
    <p:cSldViewPr>
      <p:cViewPr>
        <p:scale>
          <a:sx n="74" d="100"/>
          <a:sy n="74" d="100"/>
        </p:scale>
        <p:origin x="-774" y="-7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3B961F7-A6AB-4E98-AC1D-DC70964CD2C7}" type="datetimeFigureOut">
              <a:rPr lang="it-IT"/>
              <a:pPr>
                <a:defRPr/>
              </a:pPr>
              <a:t>05/06/2017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5C807A4-C4FA-4B1F-845F-AD1D21AC11DE}" type="slidenum">
              <a:rPr lang="it-IT"/>
              <a:pPr>
                <a:defRPr/>
              </a:pPr>
              <a:t>‹N›</a:t>
            </a:fld>
            <a:endParaRPr lang="it-IT"/>
          </a:p>
        </p:txBody>
      </p:sp>
    </p:spTree>
    <p:extLst>
      <p:ext uri="{BB962C8B-B14F-4D97-AF65-F5344CB8AC3E}">
        <p14:creationId xmlns:p14="http://schemas.microsoft.com/office/powerpoint/2010/main" val="42300698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3</a:t>
            </a:fld>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12</a:t>
            </a:fld>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13</a:t>
            </a:fld>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14</a:t>
            </a:fld>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15</a:t>
            </a:fld>
            <a:endParaRPr 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16</a:t>
            </a:fld>
            <a:endParaRPr 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17</a:t>
            </a:fld>
            <a:endParaRPr 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18</a:t>
            </a:fld>
            <a:endParaRPr 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19</a:t>
            </a:fld>
            <a:endParaRPr 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20</a:t>
            </a:fld>
            <a:endParaRPr lang="it-IT"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21</a:t>
            </a:fld>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4</a:t>
            </a:fld>
            <a:endParaRPr lang="it-IT"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22</a:t>
            </a:fld>
            <a:endParaRPr lang="it-I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23</a:t>
            </a:fld>
            <a:endParaRPr lang="it-IT"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24</a:t>
            </a:fld>
            <a:endParaRPr lang="it-IT"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25</a:t>
            </a:fld>
            <a:endParaRPr lang="it-IT"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26</a:t>
            </a:fld>
            <a:endParaRPr lang="it-IT"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27</a:t>
            </a:fld>
            <a:endParaRPr lang="it-IT"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28</a:t>
            </a:fld>
            <a:endParaRPr lang="it-IT"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29</a:t>
            </a:fld>
            <a:endParaRPr lang="it-IT"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30</a:t>
            </a:fld>
            <a:endParaRPr lang="it-IT"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31</a:t>
            </a:fld>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5</a:t>
            </a:fld>
            <a:endParaRPr lang="it-IT"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32</a:t>
            </a:fld>
            <a:endParaRPr lang="it-IT"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33</a:t>
            </a:fld>
            <a:endParaRPr lang="it-IT"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34</a:t>
            </a:fld>
            <a:endParaRPr lang="it-IT"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35</a:t>
            </a:fld>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6</a:t>
            </a:fld>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7</a:t>
            </a:fld>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8</a:t>
            </a:fld>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9</a:t>
            </a:fld>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10</a:t>
            </a:fld>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8F89C6-2C17-4FFD-A245-02C88F7F80E3}" type="slidenum">
              <a:rPr lang="it-IT" smtClean="0"/>
              <a:pPr fontAlgn="base">
                <a:spcBef>
                  <a:spcPct val="0"/>
                </a:spcBef>
                <a:spcAft>
                  <a:spcPct val="0"/>
                </a:spcAft>
                <a:defRPr/>
              </a:pPr>
              <a:t>11</a:t>
            </a:fld>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8356C62-62E3-4639-89A4-2288F49CB962}" type="datetimeFigureOut">
              <a:rPr lang="it-IT" smtClean="0">
                <a:solidFill>
                  <a:prstClr val="black">
                    <a:tint val="75000"/>
                  </a:prstClr>
                </a:solidFill>
              </a:rPr>
              <a:pPr/>
              <a:t>05/06/2017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AF65732C-663C-451A-A8B3-07B62C8F6A92}"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11881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8356C62-62E3-4639-89A4-2288F49CB962}" type="datetimeFigureOut">
              <a:rPr lang="it-IT" smtClean="0">
                <a:solidFill>
                  <a:prstClr val="black">
                    <a:tint val="75000"/>
                  </a:prstClr>
                </a:solidFill>
              </a:rPr>
              <a:pPr/>
              <a:t>05/06/2017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AF65732C-663C-451A-A8B3-07B62C8F6A92}"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499589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8356C62-62E3-4639-89A4-2288F49CB962}" type="datetimeFigureOut">
              <a:rPr lang="it-IT" smtClean="0">
                <a:solidFill>
                  <a:prstClr val="black">
                    <a:tint val="75000"/>
                  </a:prstClr>
                </a:solidFill>
              </a:rPr>
              <a:pPr/>
              <a:t>05/06/2017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AF65732C-663C-451A-A8B3-07B62C8F6A92}"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201121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8356C62-62E3-4639-89A4-2288F49CB962}" type="datetimeFigureOut">
              <a:rPr lang="it-IT" smtClean="0">
                <a:solidFill>
                  <a:prstClr val="black">
                    <a:tint val="75000"/>
                  </a:prstClr>
                </a:solidFill>
              </a:rPr>
              <a:pPr/>
              <a:t>05/06/2017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AF65732C-663C-451A-A8B3-07B62C8F6A92}"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536648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8356C62-62E3-4639-89A4-2288F49CB962}" type="datetimeFigureOut">
              <a:rPr lang="it-IT" smtClean="0">
                <a:solidFill>
                  <a:prstClr val="black">
                    <a:tint val="75000"/>
                  </a:prstClr>
                </a:solidFill>
              </a:rPr>
              <a:pPr/>
              <a:t>05/06/2017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AF65732C-663C-451A-A8B3-07B62C8F6A92}"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837604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8356C62-62E3-4639-89A4-2288F49CB962}" type="datetimeFigureOut">
              <a:rPr lang="it-IT" smtClean="0">
                <a:solidFill>
                  <a:prstClr val="black">
                    <a:tint val="75000"/>
                  </a:prstClr>
                </a:solidFill>
              </a:rPr>
              <a:pPr/>
              <a:t>05/06/2017</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AF65732C-663C-451A-A8B3-07B62C8F6A92}"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389331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8356C62-62E3-4639-89A4-2288F49CB962}" type="datetimeFigureOut">
              <a:rPr lang="it-IT" smtClean="0">
                <a:solidFill>
                  <a:prstClr val="black">
                    <a:tint val="75000"/>
                  </a:prstClr>
                </a:solidFill>
              </a:rPr>
              <a:pPr/>
              <a:t>05/06/2017</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AF65732C-663C-451A-A8B3-07B62C8F6A92}"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67982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8356C62-62E3-4639-89A4-2288F49CB962}" type="datetimeFigureOut">
              <a:rPr lang="it-IT" smtClean="0">
                <a:solidFill>
                  <a:prstClr val="black">
                    <a:tint val="75000"/>
                  </a:prstClr>
                </a:solidFill>
              </a:rPr>
              <a:pPr/>
              <a:t>05/06/2017</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AF65732C-663C-451A-A8B3-07B62C8F6A92}"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90708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8356C62-62E3-4639-89A4-2288F49CB962}" type="datetimeFigureOut">
              <a:rPr lang="it-IT" smtClean="0">
                <a:solidFill>
                  <a:prstClr val="black">
                    <a:tint val="75000"/>
                  </a:prstClr>
                </a:solidFill>
              </a:rPr>
              <a:pPr/>
              <a:t>05/06/2017</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AF65732C-663C-451A-A8B3-07B62C8F6A92}"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669083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8356C62-62E3-4639-89A4-2288F49CB962}" type="datetimeFigureOut">
              <a:rPr lang="it-IT" smtClean="0">
                <a:solidFill>
                  <a:prstClr val="black">
                    <a:tint val="75000"/>
                  </a:prstClr>
                </a:solidFill>
              </a:rPr>
              <a:pPr/>
              <a:t>05/06/2017</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AF65732C-663C-451A-A8B3-07B62C8F6A92}"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186711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8356C62-62E3-4639-89A4-2288F49CB962}" type="datetimeFigureOut">
              <a:rPr lang="it-IT" smtClean="0">
                <a:solidFill>
                  <a:prstClr val="black">
                    <a:tint val="75000"/>
                  </a:prstClr>
                </a:solidFill>
              </a:rPr>
              <a:pPr/>
              <a:t>05/06/2017</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AF65732C-663C-451A-A8B3-07B62C8F6A92}"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473426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28356C62-62E3-4639-89A4-2288F49CB962}" type="datetimeFigureOut">
              <a:rPr lang="it-IT" smtClean="0">
                <a:solidFill>
                  <a:prstClr val="black">
                    <a:tint val="75000"/>
                  </a:prstClr>
                </a:solidFill>
                <a:latin typeface="Calibri"/>
              </a:rPr>
              <a:pPr fontAlgn="auto">
                <a:spcBef>
                  <a:spcPts val="0"/>
                </a:spcBef>
                <a:spcAft>
                  <a:spcPts val="0"/>
                </a:spcAft>
              </a:pPr>
              <a:t>05/06/2017</a:t>
            </a:fld>
            <a:endParaRPr lang="it-IT">
              <a:solidFill>
                <a:prstClr val="black">
                  <a:tint val="75000"/>
                </a:prstClr>
              </a:solidFill>
              <a:latin typeface="Calibri"/>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it-IT">
              <a:solidFill>
                <a:prstClr val="black">
                  <a:tint val="75000"/>
                </a:prstClr>
              </a:solidFill>
              <a:latin typeface="Calibri"/>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F65732C-663C-451A-A8B3-07B62C8F6A92}" type="slidenum">
              <a:rPr lang="it-IT" smtClean="0">
                <a:solidFill>
                  <a:prstClr val="black">
                    <a:tint val="75000"/>
                  </a:prstClr>
                </a:solidFill>
                <a:latin typeface="Calibri"/>
              </a:rPr>
              <a:pPr fontAlgn="auto">
                <a:spcBef>
                  <a:spcPts val="0"/>
                </a:spcBef>
                <a:spcAft>
                  <a:spcPts val="0"/>
                </a:spcAft>
              </a:pPr>
              <a:t>‹N›</a:t>
            </a:fld>
            <a:endParaRPr lang="it-IT">
              <a:solidFill>
                <a:prstClr val="black">
                  <a:tint val="75000"/>
                </a:prstClr>
              </a:solidFill>
              <a:latin typeface="Calibri"/>
            </a:endParaRPr>
          </a:p>
        </p:txBody>
      </p:sp>
    </p:spTree>
    <p:extLst>
      <p:ext uri="{BB962C8B-B14F-4D97-AF65-F5344CB8AC3E}">
        <p14:creationId xmlns:p14="http://schemas.microsoft.com/office/powerpoint/2010/main" val="573893713"/>
      </p:ext>
    </p:extLst>
  </p:cSld>
  <p:clrMap bg1="lt1" tx1="dk1" bg2="lt2" tx2="dk2" accent1="accent1" accent2="accent2" accent3="accent3" accent4="accent4" accent5="accent5" accent6="accent6" hlink="hlink" folHlink="folHlink"/>
  <p:sldLayoutIdLst>
    <p:sldLayoutId id="2147484190" r:id="rId1"/>
    <p:sldLayoutId id="2147484191" r:id="rId2"/>
    <p:sldLayoutId id="2147484192" r:id="rId3"/>
    <p:sldLayoutId id="2147484193" r:id="rId4"/>
    <p:sldLayoutId id="2147484194" r:id="rId5"/>
    <p:sldLayoutId id="2147484195" r:id="rId6"/>
    <p:sldLayoutId id="2147484196" r:id="rId7"/>
    <p:sldLayoutId id="2147484197" r:id="rId8"/>
    <p:sldLayoutId id="2147484198" r:id="rId9"/>
    <p:sldLayoutId id="2147484199" r:id="rId10"/>
    <p:sldLayoutId id="214748420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1520" y="6093296"/>
            <a:ext cx="8640960" cy="57606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it-IT">
              <a:solidFill>
                <a:prstClr val="white"/>
              </a:solidFill>
            </a:endParaRPr>
          </a:p>
        </p:txBody>
      </p:sp>
      <p:sp>
        <p:nvSpPr>
          <p:cNvPr id="5" name="CasellaDiTesto 4"/>
          <p:cNvSpPr txBox="1"/>
          <p:nvPr/>
        </p:nvSpPr>
        <p:spPr>
          <a:xfrm>
            <a:off x="395536" y="6093296"/>
            <a:ext cx="8424936" cy="523220"/>
          </a:xfrm>
          <a:prstGeom prst="rect">
            <a:avLst/>
          </a:prstGeom>
          <a:noFill/>
        </p:spPr>
        <p:txBody>
          <a:bodyPr wrap="square" rtlCol="0">
            <a:spAutoFit/>
          </a:bodyPr>
          <a:lstStyle/>
          <a:p>
            <a:pPr algn="ctr" fontAlgn="auto">
              <a:spcBef>
                <a:spcPts val="0"/>
              </a:spcBef>
              <a:spcAft>
                <a:spcPts val="0"/>
              </a:spcAft>
            </a:pPr>
            <a:r>
              <a:rPr lang="it-IT" sz="2800" b="1" dirty="0" smtClean="0">
                <a:solidFill>
                  <a:prstClr val="white"/>
                </a:solidFill>
                <a:latin typeface="Calibri"/>
              </a:rPr>
              <a:t>www.joinacademy.it</a:t>
            </a:r>
            <a:endParaRPr lang="it-IT" sz="2800" b="1" dirty="0">
              <a:solidFill>
                <a:prstClr val="white"/>
              </a:solidFill>
              <a:latin typeface="Calibri"/>
            </a:endParaRPr>
          </a:p>
        </p:txBody>
      </p:sp>
      <p:sp>
        <p:nvSpPr>
          <p:cNvPr id="6" name="Rettangolo 5"/>
          <p:cNvSpPr/>
          <p:nvPr/>
        </p:nvSpPr>
        <p:spPr>
          <a:xfrm>
            <a:off x="251520" y="5949280"/>
            <a:ext cx="8640960" cy="144016"/>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it-IT">
              <a:solidFill>
                <a:prstClr val="white"/>
              </a:solidFill>
            </a:endParaRPr>
          </a:p>
        </p:txBody>
      </p:sp>
      <p:pic>
        <p:nvPicPr>
          <p:cNvPr id="7" name="Immagine 6" descr="Logo Join.jpg"/>
          <p:cNvPicPr>
            <a:picLocks noChangeAspect="1"/>
          </p:cNvPicPr>
          <p:nvPr/>
        </p:nvPicPr>
        <p:blipFill>
          <a:blip r:embed="rId2" cstate="print"/>
          <a:stretch>
            <a:fillRect/>
          </a:stretch>
        </p:blipFill>
        <p:spPr>
          <a:xfrm>
            <a:off x="1043608" y="260648"/>
            <a:ext cx="3749402" cy="3749402"/>
          </a:xfrm>
          <a:prstGeom prst="rect">
            <a:avLst/>
          </a:prstGeom>
        </p:spPr>
      </p:pic>
      <p:sp>
        <p:nvSpPr>
          <p:cNvPr id="14" name="CasellaDiTesto 13"/>
          <p:cNvSpPr txBox="1"/>
          <p:nvPr/>
        </p:nvSpPr>
        <p:spPr>
          <a:xfrm>
            <a:off x="323528" y="4102621"/>
            <a:ext cx="8568952" cy="1846659"/>
          </a:xfrm>
          <a:prstGeom prst="rect">
            <a:avLst/>
          </a:prstGeom>
          <a:noFill/>
        </p:spPr>
        <p:txBody>
          <a:bodyPr wrap="square" rtlCol="0">
            <a:spAutoFit/>
          </a:bodyPr>
          <a:lstStyle/>
          <a:p>
            <a:pPr algn="ctr" fontAlgn="auto">
              <a:spcBef>
                <a:spcPts val="0"/>
              </a:spcBef>
              <a:spcAft>
                <a:spcPts val="0"/>
              </a:spcAft>
            </a:pPr>
            <a:r>
              <a:rPr lang="it-IT" sz="2400" b="1" dirty="0" smtClean="0">
                <a:solidFill>
                  <a:srgbClr val="FF0000"/>
                </a:solidFill>
                <a:latin typeface="Calibri"/>
              </a:rPr>
              <a:t>Corso di alta formazione professionale per Patrocinatore Stragiudiziale </a:t>
            </a:r>
          </a:p>
          <a:p>
            <a:pPr algn="ctr" fontAlgn="auto">
              <a:spcBef>
                <a:spcPts val="0"/>
              </a:spcBef>
              <a:spcAft>
                <a:spcPts val="0"/>
              </a:spcAft>
            </a:pPr>
            <a:r>
              <a:rPr lang="it-IT" sz="1600" b="1" dirty="0" smtClean="0">
                <a:solidFill>
                  <a:prstClr val="black"/>
                </a:solidFill>
                <a:latin typeface="Calibri"/>
              </a:rPr>
              <a:t>(Professionista del risarcimento del danno – Ramo infortunistica stradale)</a:t>
            </a:r>
            <a:endParaRPr lang="it-IT" sz="1400" b="1" dirty="0" smtClean="0">
              <a:solidFill>
                <a:prstClr val="black"/>
              </a:solidFill>
              <a:latin typeface="Calibri"/>
            </a:endParaRPr>
          </a:p>
          <a:p>
            <a:pPr algn="ctr" fontAlgn="auto">
              <a:spcBef>
                <a:spcPts val="0"/>
              </a:spcBef>
              <a:spcAft>
                <a:spcPts val="0"/>
              </a:spcAft>
            </a:pPr>
            <a:r>
              <a:rPr lang="it-IT" sz="1400" b="1" dirty="0" smtClean="0">
                <a:solidFill>
                  <a:prstClr val="black"/>
                </a:solidFill>
                <a:latin typeface="Calibri"/>
              </a:rPr>
              <a:t>Legge 04/2013 – Norma Tecnica UNI 11477</a:t>
            </a:r>
            <a:endParaRPr lang="it-IT" sz="2000" b="1" dirty="0" smtClean="0">
              <a:solidFill>
                <a:prstClr val="black"/>
              </a:solidFill>
              <a:latin typeface="Calibri"/>
            </a:endParaRPr>
          </a:p>
          <a:p>
            <a:pPr algn="ctr" fontAlgn="auto">
              <a:spcBef>
                <a:spcPts val="0"/>
              </a:spcBef>
              <a:spcAft>
                <a:spcPts val="0"/>
              </a:spcAft>
            </a:pPr>
            <a:endParaRPr lang="it-IT" b="1" dirty="0" smtClean="0">
              <a:solidFill>
                <a:prstClr val="black"/>
              </a:solidFill>
              <a:latin typeface="Calibri"/>
            </a:endParaRPr>
          </a:p>
          <a:p>
            <a:pPr algn="ctr" fontAlgn="auto">
              <a:spcBef>
                <a:spcPts val="0"/>
              </a:spcBef>
              <a:spcAft>
                <a:spcPts val="0"/>
              </a:spcAft>
            </a:pPr>
            <a:r>
              <a:rPr lang="it-IT" b="1" dirty="0" smtClean="0">
                <a:solidFill>
                  <a:prstClr val="black"/>
                </a:solidFill>
                <a:latin typeface="Calibri"/>
              </a:rPr>
              <a:t>Modulo 15 – Elementi di dinamica e di statistica</a:t>
            </a:r>
            <a:endParaRPr lang="it-IT" b="1" dirty="0">
              <a:solidFill>
                <a:prstClr val="black"/>
              </a:solidFill>
              <a:latin typeface="Calibri"/>
            </a:endParaRPr>
          </a:p>
        </p:txBody>
      </p:sp>
      <p:pic>
        <p:nvPicPr>
          <p:cNvPr id="15" name="Immagine 14" descr="LOGO ISO 9001.jpg"/>
          <p:cNvPicPr>
            <a:picLocks noChangeAspect="1"/>
          </p:cNvPicPr>
          <p:nvPr/>
        </p:nvPicPr>
        <p:blipFill>
          <a:blip r:embed="rId3" cstate="print"/>
          <a:stretch>
            <a:fillRect/>
          </a:stretch>
        </p:blipFill>
        <p:spPr>
          <a:xfrm>
            <a:off x="5978611" y="1255350"/>
            <a:ext cx="2049773" cy="2245658"/>
          </a:xfrm>
          <a:prstGeom prst="rect">
            <a:avLst/>
          </a:prstGeom>
        </p:spPr>
      </p:pic>
    </p:spTree>
    <p:extLst>
      <p:ext uri="{BB962C8B-B14F-4D97-AF65-F5344CB8AC3E}">
        <p14:creationId xmlns:p14="http://schemas.microsoft.com/office/powerpoint/2010/main" val="931075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asellaDiTesto 3"/>
          <p:cNvSpPr txBox="1">
            <a:spLocks noChangeArrowheads="1"/>
          </p:cNvSpPr>
          <p:nvPr/>
        </p:nvSpPr>
        <p:spPr bwMode="auto">
          <a:xfrm>
            <a:off x="214282" y="1214422"/>
            <a:ext cx="8715436" cy="4339650"/>
          </a:xfrm>
          <a:prstGeom prst="rect">
            <a:avLst/>
          </a:prstGeom>
          <a:noFill/>
          <a:ln w="9525">
            <a:noFill/>
            <a:miter lim="800000"/>
            <a:headEnd/>
            <a:tailEnd/>
          </a:ln>
        </p:spPr>
        <p:txBody>
          <a:bodyPr wrap="square">
            <a:spAutoFit/>
          </a:bodyPr>
          <a:lstStyle/>
          <a:p>
            <a:pPr algn="ctr"/>
            <a:r>
              <a:rPr lang="it-IT" sz="2400" dirty="0" smtClean="0">
                <a:latin typeface="Arial Black" pitchFamily="34" charset="0"/>
              </a:rPr>
              <a:t>Dalla relazione fondamentale, che esprime matematicamente il 2° principio della dinamica, deriva la formula della massa inerziale:</a:t>
            </a:r>
          </a:p>
          <a:p>
            <a:pPr algn="ctr"/>
            <a:endParaRPr lang="it-IT" sz="1600" b="1" dirty="0" smtClean="0">
              <a:latin typeface="Arial Black" pitchFamily="34" charset="0"/>
            </a:endParaRPr>
          </a:p>
          <a:p>
            <a:pPr algn="ctr"/>
            <a:r>
              <a:rPr lang="it-IT" sz="2400" dirty="0" smtClean="0">
                <a:latin typeface="Arial Black" pitchFamily="34" charset="0"/>
              </a:rPr>
              <a:t>m = </a:t>
            </a:r>
            <a:r>
              <a:rPr lang="it-IT" sz="2400" b="1" u="sng" dirty="0" smtClean="0">
                <a:latin typeface="Arial Black" pitchFamily="34" charset="0"/>
              </a:rPr>
              <a:t>F</a:t>
            </a:r>
            <a:r>
              <a:rPr lang="it-IT" sz="2400" dirty="0" smtClean="0">
                <a:latin typeface="Arial Black" pitchFamily="34" charset="0"/>
              </a:rPr>
              <a:t> / </a:t>
            </a:r>
            <a:r>
              <a:rPr lang="it-IT" sz="2400" b="1" u="sng" dirty="0" smtClean="0">
                <a:latin typeface="Arial Black" pitchFamily="34" charset="0"/>
              </a:rPr>
              <a:t>a</a:t>
            </a:r>
            <a:r>
              <a:rPr lang="it-IT" sz="2400" dirty="0" smtClean="0">
                <a:latin typeface="Arial Black" pitchFamily="34" charset="0"/>
              </a:rPr>
              <a:t> [kg]</a:t>
            </a:r>
            <a:endParaRPr lang="it-IT" sz="2400" b="1" u="sng" dirty="0" smtClean="0">
              <a:latin typeface="Arial Black" pitchFamily="34" charset="0"/>
            </a:endParaRPr>
          </a:p>
          <a:p>
            <a:pPr algn="ctr"/>
            <a:endParaRPr lang="it-IT" sz="1200" b="1" u="sng" dirty="0" smtClean="0">
              <a:latin typeface="Arial Black" pitchFamily="34" charset="0"/>
            </a:endParaRPr>
          </a:p>
          <a:p>
            <a:pPr algn="ctr"/>
            <a:r>
              <a:rPr lang="it-IT" sz="2400" dirty="0" smtClean="0">
                <a:latin typeface="Arial Black" pitchFamily="34" charset="0"/>
              </a:rPr>
              <a:t>La </a:t>
            </a:r>
            <a:r>
              <a:rPr lang="it-IT" sz="2400" b="1" u="sng" dirty="0" smtClean="0">
                <a:solidFill>
                  <a:srgbClr val="FF0000"/>
                </a:solidFill>
                <a:latin typeface="Arial Black" pitchFamily="34" charset="0"/>
              </a:rPr>
              <a:t>massa inerziale</a:t>
            </a:r>
            <a:r>
              <a:rPr lang="it-IT" sz="2400" dirty="0" smtClean="0">
                <a:latin typeface="Arial Black" pitchFamily="34" charset="0"/>
              </a:rPr>
              <a:t> rappresenta, quindi, il </a:t>
            </a:r>
            <a:r>
              <a:rPr lang="it-IT" sz="2400" u="sng" dirty="0" smtClean="0">
                <a:solidFill>
                  <a:srgbClr val="FF0000"/>
                </a:solidFill>
                <a:latin typeface="Arial Black" pitchFamily="34" charset="0"/>
              </a:rPr>
              <a:t>rapporto, costante per ogni dato corpo, fra una qualsiasi forza agente su di esso e l’accelerazione impressa</a:t>
            </a:r>
            <a:r>
              <a:rPr lang="it-IT" sz="2400" dirty="0" smtClean="0">
                <a:latin typeface="Arial Black" pitchFamily="34" charset="0"/>
              </a:rPr>
              <a:t>.</a:t>
            </a:r>
          </a:p>
          <a:p>
            <a:pPr algn="ctr"/>
            <a:endParaRPr lang="it-IT" sz="2000" dirty="0" smtClean="0">
              <a:solidFill>
                <a:srgbClr val="0000CC"/>
              </a:solidFill>
              <a:latin typeface="Arial Black" pitchFamily="34" charset="0"/>
            </a:endParaRPr>
          </a:p>
          <a:p>
            <a:pPr algn="ctr"/>
            <a:r>
              <a:rPr lang="it-IT" sz="2000" dirty="0" smtClean="0">
                <a:solidFill>
                  <a:srgbClr val="0000CC"/>
                </a:solidFill>
                <a:latin typeface="Arial Black" pitchFamily="34" charset="0"/>
              </a:rPr>
              <a:t>L’unità di misura della forza è il Newton: 1N è la forza necessaria per imprimere ad un corpo di massa pari ad 1Kg, un’accelerazione di 1m/s</a:t>
            </a:r>
            <a:r>
              <a:rPr lang="it-IT" sz="2000" baseline="30000" dirty="0" smtClean="0">
                <a:solidFill>
                  <a:srgbClr val="0000CC"/>
                </a:solidFill>
                <a:latin typeface="Arial Black" pitchFamily="34" charset="0"/>
              </a:rPr>
              <a:t>2</a:t>
            </a:r>
            <a:r>
              <a:rPr lang="it-IT" sz="2000" dirty="0" smtClean="0">
                <a:solidFill>
                  <a:srgbClr val="0000CC"/>
                </a:solidFill>
                <a:latin typeface="Arial Black" pitchFamily="34" charset="0"/>
              </a:rPr>
              <a:t>.</a:t>
            </a:r>
            <a:endParaRPr lang="it-IT" sz="2000" dirty="0">
              <a:solidFill>
                <a:srgbClr val="0000CC"/>
              </a:solidFill>
              <a:latin typeface="Arial Black" pitchFamily="34" charset="0"/>
            </a:endParaRPr>
          </a:p>
        </p:txBody>
      </p:sp>
      <p:sp>
        <p:nvSpPr>
          <p:cNvPr id="7173" name="CasellaDiTesto 7"/>
          <p:cNvSpPr txBox="1">
            <a:spLocks noChangeArrowheads="1"/>
          </p:cNvSpPr>
          <p:nvPr/>
        </p:nvSpPr>
        <p:spPr bwMode="auto">
          <a:xfrm>
            <a:off x="900113" y="476250"/>
            <a:ext cx="7343775" cy="646331"/>
          </a:xfrm>
          <a:prstGeom prst="rect">
            <a:avLst/>
          </a:prstGeom>
          <a:noFill/>
          <a:ln w="9525">
            <a:noFill/>
            <a:miter lim="800000"/>
            <a:headEnd/>
            <a:tailEnd/>
          </a:ln>
        </p:spPr>
        <p:txBody>
          <a:bodyPr>
            <a:spAutoFit/>
          </a:bodyPr>
          <a:lstStyle/>
          <a:p>
            <a:pPr algn="ctr"/>
            <a:r>
              <a:rPr lang="it-IT" sz="3600" dirty="0" smtClean="0">
                <a:solidFill>
                  <a:schemeClr val="tx1">
                    <a:lumMod val="50000"/>
                    <a:lumOff val="50000"/>
                  </a:schemeClr>
                </a:solidFill>
                <a:latin typeface="Arial Black" pitchFamily="34" charset="0"/>
              </a:rPr>
              <a:t>Massa inerziale</a:t>
            </a:r>
            <a:endParaRPr lang="it-IT" sz="3600" dirty="0">
              <a:solidFill>
                <a:schemeClr val="tx1">
                  <a:lumMod val="50000"/>
                  <a:lumOff val="50000"/>
                </a:schemeClr>
              </a:solidFill>
              <a:latin typeface="Arial Black" pitchFamily="34"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asellaDiTesto 3"/>
          <p:cNvSpPr txBox="1">
            <a:spLocks noChangeArrowheads="1"/>
          </p:cNvSpPr>
          <p:nvPr/>
        </p:nvSpPr>
        <p:spPr bwMode="auto">
          <a:xfrm>
            <a:off x="214282" y="1214422"/>
            <a:ext cx="8715436" cy="4616648"/>
          </a:xfrm>
          <a:prstGeom prst="rect">
            <a:avLst/>
          </a:prstGeom>
          <a:noFill/>
          <a:ln w="9525">
            <a:noFill/>
            <a:miter lim="800000"/>
            <a:headEnd/>
            <a:tailEnd/>
          </a:ln>
        </p:spPr>
        <p:txBody>
          <a:bodyPr wrap="square">
            <a:spAutoFit/>
          </a:bodyPr>
          <a:lstStyle/>
          <a:p>
            <a:pPr algn="ctr"/>
            <a:r>
              <a:rPr lang="it-IT" sz="2400" u="sng" dirty="0" smtClean="0">
                <a:solidFill>
                  <a:srgbClr val="FF0000"/>
                </a:solidFill>
                <a:latin typeface="Arial Black" pitchFamily="34" charset="0"/>
              </a:rPr>
              <a:t>La Terra attrae tutti i corpi che si trovano in prossimità della sua superficie con una forza</a:t>
            </a:r>
            <a:r>
              <a:rPr lang="it-IT" sz="2400" dirty="0" smtClean="0">
                <a:latin typeface="Arial Black" pitchFamily="34" charset="0"/>
              </a:rPr>
              <a:t>:</a:t>
            </a:r>
          </a:p>
          <a:p>
            <a:pPr algn="ctr"/>
            <a:endParaRPr lang="it-IT" sz="2400" dirty="0" smtClean="0">
              <a:solidFill>
                <a:srgbClr val="0000CC"/>
              </a:solidFill>
              <a:latin typeface="Arial Black" pitchFamily="34" charset="0"/>
            </a:endParaRPr>
          </a:p>
          <a:p>
            <a:pPr algn="ctr"/>
            <a:r>
              <a:rPr lang="it-IT" sz="2400" u="sng" dirty="0" smtClean="0">
                <a:latin typeface="Arial Black" pitchFamily="34" charset="0"/>
              </a:rPr>
              <a:t>P</a:t>
            </a:r>
            <a:r>
              <a:rPr lang="it-IT" sz="2400" dirty="0" smtClean="0">
                <a:latin typeface="Arial Black" pitchFamily="34" charset="0"/>
              </a:rPr>
              <a:t> = m </a:t>
            </a:r>
            <a:r>
              <a:rPr lang="it-IT" sz="2400" b="1" u="sng" dirty="0" smtClean="0">
                <a:latin typeface="Arial Black" pitchFamily="34" charset="0"/>
              </a:rPr>
              <a:t>g</a:t>
            </a:r>
            <a:r>
              <a:rPr lang="it-IT" sz="2400" dirty="0" smtClean="0">
                <a:latin typeface="Arial Black" pitchFamily="34" charset="0"/>
              </a:rPr>
              <a:t> [N]</a:t>
            </a:r>
            <a:endParaRPr lang="it-IT" sz="2400" b="1" u="sng" dirty="0" smtClean="0">
              <a:latin typeface="Arial Black" pitchFamily="34" charset="0"/>
            </a:endParaRPr>
          </a:p>
          <a:p>
            <a:pPr algn="ctr"/>
            <a:endParaRPr lang="it-IT" sz="1200" b="1" dirty="0" smtClean="0">
              <a:latin typeface="Arial Black" pitchFamily="34" charset="0"/>
            </a:endParaRPr>
          </a:p>
          <a:p>
            <a:r>
              <a:rPr lang="it-IT" sz="2000" dirty="0" smtClean="0">
                <a:latin typeface="Arial Black" pitchFamily="34" charset="0"/>
              </a:rPr>
              <a:t>Essendo:</a:t>
            </a:r>
          </a:p>
          <a:p>
            <a:r>
              <a:rPr lang="it-IT" sz="2000" b="1" u="sng" dirty="0" smtClean="0">
                <a:latin typeface="Arial Black" pitchFamily="34" charset="0"/>
              </a:rPr>
              <a:t>P</a:t>
            </a:r>
            <a:r>
              <a:rPr lang="it-IT" sz="2000" b="1" dirty="0" smtClean="0">
                <a:latin typeface="Arial Black" pitchFamily="34" charset="0"/>
              </a:rPr>
              <a:t> </a:t>
            </a:r>
            <a:r>
              <a:rPr lang="it-IT" sz="2000" dirty="0" smtClean="0">
                <a:latin typeface="Arial Black" pitchFamily="34" charset="0"/>
              </a:rPr>
              <a:t>il vettore peso del corpo, misurato in Newton [N];</a:t>
            </a:r>
          </a:p>
          <a:p>
            <a:r>
              <a:rPr lang="it-IT" sz="2000" dirty="0" smtClean="0">
                <a:latin typeface="Arial Black" pitchFamily="34" charset="0"/>
              </a:rPr>
              <a:t>m la massa inerziale, grandezza scalare misurata in Kg;</a:t>
            </a:r>
          </a:p>
          <a:p>
            <a:r>
              <a:rPr lang="it-IT" sz="2000" b="1" u="sng" dirty="0" smtClean="0">
                <a:latin typeface="Arial Black" pitchFamily="34" charset="0"/>
              </a:rPr>
              <a:t>g</a:t>
            </a:r>
            <a:r>
              <a:rPr lang="it-IT" sz="2000" b="1" dirty="0" smtClean="0">
                <a:latin typeface="Arial Black" pitchFamily="34" charset="0"/>
              </a:rPr>
              <a:t> </a:t>
            </a:r>
            <a:r>
              <a:rPr lang="it-IT" sz="2000" dirty="0" smtClean="0">
                <a:latin typeface="Arial Black" pitchFamily="34" charset="0"/>
              </a:rPr>
              <a:t>il vettore accelerazione di gravità, pari a 9,8 m/s</a:t>
            </a:r>
            <a:r>
              <a:rPr lang="it-IT" sz="2000" baseline="30000" dirty="0" smtClean="0">
                <a:latin typeface="Arial Black" pitchFamily="34" charset="0"/>
              </a:rPr>
              <a:t>2</a:t>
            </a:r>
            <a:r>
              <a:rPr lang="it-IT" sz="2000" dirty="0" smtClean="0">
                <a:latin typeface="Arial Black" pitchFamily="34" charset="0"/>
              </a:rPr>
              <a:t>.</a:t>
            </a:r>
          </a:p>
          <a:p>
            <a:endParaRPr lang="it-IT" sz="2000" b="1" dirty="0" smtClean="0">
              <a:latin typeface="Arial Black" pitchFamily="34" charset="0"/>
            </a:endParaRPr>
          </a:p>
          <a:p>
            <a:pPr algn="ctr"/>
            <a:r>
              <a:rPr lang="it-IT" sz="2200" b="1" dirty="0" smtClean="0">
                <a:solidFill>
                  <a:srgbClr val="FF0000"/>
                </a:solidFill>
                <a:latin typeface="Arial Black" pitchFamily="34" charset="0"/>
              </a:rPr>
              <a:t>ATTENZIONE: </a:t>
            </a:r>
            <a:r>
              <a:rPr lang="it-IT" sz="2200" dirty="0" smtClean="0">
                <a:latin typeface="Arial Black" pitchFamily="34" charset="0"/>
              </a:rPr>
              <a:t>l’unità di misura della massa è il chilogrammo o chilogrammo-massa [kg], quella del peso è il Newton [N] o il chilogrammo-peso [</a:t>
            </a:r>
            <a:r>
              <a:rPr lang="it-IT" sz="2200" dirty="0" err="1" smtClean="0">
                <a:latin typeface="Arial Black" pitchFamily="34" charset="0"/>
              </a:rPr>
              <a:t>kgp</a:t>
            </a:r>
            <a:r>
              <a:rPr lang="it-IT" sz="2200" dirty="0" smtClean="0">
                <a:latin typeface="Arial Black" pitchFamily="34" charset="0"/>
              </a:rPr>
              <a:t>].</a:t>
            </a:r>
            <a:endParaRPr lang="it-IT" sz="2200" b="1" dirty="0" smtClean="0">
              <a:latin typeface="Arial Black" pitchFamily="34" charset="0"/>
            </a:endParaRPr>
          </a:p>
          <a:p>
            <a:pPr algn="ctr"/>
            <a:endParaRPr lang="it-IT" sz="2000" dirty="0">
              <a:solidFill>
                <a:srgbClr val="0000CC"/>
              </a:solidFill>
              <a:latin typeface="Arial Black" pitchFamily="34" charset="0"/>
            </a:endParaRPr>
          </a:p>
        </p:txBody>
      </p:sp>
      <p:sp>
        <p:nvSpPr>
          <p:cNvPr id="7173" name="CasellaDiTesto 7"/>
          <p:cNvSpPr txBox="1">
            <a:spLocks noChangeArrowheads="1"/>
          </p:cNvSpPr>
          <p:nvPr/>
        </p:nvSpPr>
        <p:spPr bwMode="auto">
          <a:xfrm>
            <a:off x="900113" y="476250"/>
            <a:ext cx="7343775" cy="646331"/>
          </a:xfrm>
          <a:prstGeom prst="rect">
            <a:avLst/>
          </a:prstGeom>
          <a:noFill/>
          <a:ln w="9525">
            <a:noFill/>
            <a:miter lim="800000"/>
            <a:headEnd/>
            <a:tailEnd/>
          </a:ln>
        </p:spPr>
        <p:txBody>
          <a:bodyPr>
            <a:spAutoFit/>
          </a:bodyPr>
          <a:lstStyle/>
          <a:p>
            <a:pPr algn="ctr"/>
            <a:r>
              <a:rPr lang="it-IT" sz="3600" dirty="0" smtClean="0">
                <a:solidFill>
                  <a:schemeClr val="tx1">
                    <a:lumMod val="50000"/>
                    <a:lumOff val="50000"/>
                  </a:schemeClr>
                </a:solidFill>
                <a:latin typeface="Arial Black" pitchFamily="34" charset="0"/>
              </a:rPr>
              <a:t>Peso di un corpo</a:t>
            </a:r>
            <a:endParaRPr lang="it-IT" sz="3600" dirty="0">
              <a:solidFill>
                <a:schemeClr val="tx1">
                  <a:lumMod val="50000"/>
                  <a:lumOff val="50000"/>
                </a:schemeClr>
              </a:solidFill>
              <a:latin typeface="Arial Black" pitchFamily="34"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asellaDiTesto 3"/>
          <p:cNvSpPr txBox="1">
            <a:spLocks noChangeArrowheads="1"/>
          </p:cNvSpPr>
          <p:nvPr/>
        </p:nvSpPr>
        <p:spPr bwMode="auto">
          <a:xfrm>
            <a:off x="214282" y="1214422"/>
            <a:ext cx="8715436" cy="4462760"/>
          </a:xfrm>
          <a:prstGeom prst="rect">
            <a:avLst/>
          </a:prstGeom>
          <a:noFill/>
          <a:ln w="9525">
            <a:noFill/>
            <a:miter lim="800000"/>
            <a:headEnd/>
            <a:tailEnd/>
          </a:ln>
        </p:spPr>
        <p:txBody>
          <a:bodyPr wrap="square">
            <a:spAutoFit/>
          </a:bodyPr>
          <a:lstStyle/>
          <a:p>
            <a:pPr algn="ctr"/>
            <a:r>
              <a:rPr lang="it-IT" sz="2400" u="sng" dirty="0" smtClean="0">
                <a:solidFill>
                  <a:srgbClr val="FF0000"/>
                </a:solidFill>
                <a:latin typeface="Arial Black" pitchFamily="34" charset="0"/>
              </a:rPr>
              <a:t>Bisogna fare attenzione a non confondere la massa di un corpo con il suo peso</a:t>
            </a:r>
            <a:r>
              <a:rPr lang="it-IT" sz="2400" dirty="0" smtClean="0">
                <a:latin typeface="Arial Black" pitchFamily="34" charset="0"/>
              </a:rPr>
              <a:t>; per evitare questo errore basta ricordare che:</a:t>
            </a:r>
          </a:p>
          <a:p>
            <a:pPr algn="ctr"/>
            <a:endParaRPr lang="it-IT" sz="2400" dirty="0" smtClean="0">
              <a:solidFill>
                <a:srgbClr val="0000CC"/>
              </a:solidFill>
              <a:latin typeface="Arial Black" pitchFamily="34" charset="0"/>
            </a:endParaRPr>
          </a:p>
          <a:p>
            <a:pPr marL="457200" indent="-457200" algn="ctr">
              <a:buAutoNum type="arabicParenR"/>
            </a:pPr>
            <a:r>
              <a:rPr lang="it-IT" sz="2400" dirty="0" smtClean="0">
                <a:latin typeface="Arial Black" pitchFamily="34" charset="0"/>
              </a:rPr>
              <a:t>la massa è una proprietà intrinseca del corpo, mentre il peso dipende dal luogo in cui il corpo si trova </a:t>
            </a:r>
            <a:r>
              <a:rPr lang="it-IT" sz="2000" dirty="0" smtClean="0">
                <a:solidFill>
                  <a:srgbClr val="0000CC"/>
                </a:solidFill>
                <a:latin typeface="Arial Black" pitchFamily="34" charset="0"/>
              </a:rPr>
              <a:t>(per esempio sulla Luna l’accelerazione di gravità è un sesto di quella terrestre, quindi, a parità di massa, un corpo pesa 6 volte di meno sulla Luna)</a:t>
            </a:r>
            <a:r>
              <a:rPr lang="it-IT" sz="2000" dirty="0" smtClean="0">
                <a:latin typeface="Arial Black" pitchFamily="34" charset="0"/>
              </a:rPr>
              <a:t>;</a:t>
            </a:r>
          </a:p>
          <a:p>
            <a:pPr marL="457200" indent="-457200" algn="ctr">
              <a:buAutoNum type="arabicParenR"/>
            </a:pPr>
            <a:endParaRPr lang="it-IT" sz="2400" dirty="0" smtClean="0">
              <a:latin typeface="Arial Black" pitchFamily="34" charset="0"/>
            </a:endParaRPr>
          </a:p>
          <a:p>
            <a:pPr marL="457200" indent="-457200" algn="ctr">
              <a:buAutoNum type="arabicParenR"/>
            </a:pPr>
            <a:r>
              <a:rPr lang="it-IT" sz="2400" dirty="0" smtClean="0">
                <a:latin typeface="Arial Black" pitchFamily="34" charset="0"/>
              </a:rPr>
              <a:t>la massa è una grandezza scalare, mentre il peso un vettore.</a:t>
            </a:r>
            <a:endParaRPr lang="it-IT" sz="2000" dirty="0">
              <a:latin typeface="Arial Black" pitchFamily="34" charset="0"/>
            </a:endParaRPr>
          </a:p>
        </p:txBody>
      </p:sp>
      <p:sp>
        <p:nvSpPr>
          <p:cNvPr id="7173" name="CasellaDiTesto 7"/>
          <p:cNvSpPr txBox="1">
            <a:spLocks noChangeArrowheads="1"/>
          </p:cNvSpPr>
          <p:nvPr/>
        </p:nvSpPr>
        <p:spPr bwMode="auto">
          <a:xfrm>
            <a:off x="900113" y="476250"/>
            <a:ext cx="7343775" cy="646331"/>
          </a:xfrm>
          <a:prstGeom prst="rect">
            <a:avLst/>
          </a:prstGeom>
          <a:noFill/>
          <a:ln w="9525">
            <a:noFill/>
            <a:miter lim="800000"/>
            <a:headEnd/>
            <a:tailEnd/>
          </a:ln>
        </p:spPr>
        <p:txBody>
          <a:bodyPr>
            <a:spAutoFit/>
          </a:bodyPr>
          <a:lstStyle/>
          <a:p>
            <a:pPr algn="ctr"/>
            <a:r>
              <a:rPr lang="it-IT" sz="3600" dirty="0" smtClean="0">
                <a:solidFill>
                  <a:schemeClr val="tx1">
                    <a:lumMod val="50000"/>
                    <a:lumOff val="50000"/>
                  </a:schemeClr>
                </a:solidFill>
                <a:latin typeface="Arial Black" pitchFamily="34" charset="0"/>
              </a:rPr>
              <a:t>Peso e massa</a:t>
            </a:r>
            <a:endParaRPr lang="it-IT" sz="3600" dirty="0">
              <a:solidFill>
                <a:schemeClr val="tx1">
                  <a:lumMod val="50000"/>
                  <a:lumOff val="50000"/>
                </a:schemeClr>
              </a:solidFill>
              <a:latin typeface="Arial Black" pitchFamily="34"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asellaDiTesto 3"/>
          <p:cNvSpPr txBox="1">
            <a:spLocks noChangeArrowheads="1"/>
          </p:cNvSpPr>
          <p:nvPr/>
        </p:nvSpPr>
        <p:spPr bwMode="auto">
          <a:xfrm>
            <a:off x="285720" y="1214422"/>
            <a:ext cx="8643998" cy="4647426"/>
          </a:xfrm>
          <a:prstGeom prst="rect">
            <a:avLst/>
          </a:prstGeom>
          <a:noFill/>
          <a:ln w="9525">
            <a:noFill/>
            <a:miter lim="800000"/>
            <a:headEnd/>
            <a:tailEnd/>
          </a:ln>
        </p:spPr>
        <p:txBody>
          <a:bodyPr wrap="square">
            <a:spAutoFit/>
          </a:bodyPr>
          <a:lstStyle/>
          <a:p>
            <a:pPr algn="ctr"/>
            <a:r>
              <a:rPr lang="it-IT" sz="2400" dirty="0" smtClean="0">
                <a:latin typeface="Arial Black" pitchFamily="34" charset="0"/>
              </a:rPr>
              <a:t>Il </a:t>
            </a:r>
            <a:r>
              <a:rPr lang="it-IT" sz="2400" b="1" u="sng" dirty="0" smtClean="0">
                <a:solidFill>
                  <a:srgbClr val="FF0000"/>
                </a:solidFill>
                <a:latin typeface="Arial Black" pitchFamily="34" charset="0"/>
              </a:rPr>
              <a:t>3° principio della dinamica</a:t>
            </a:r>
            <a:r>
              <a:rPr lang="it-IT" sz="2400" dirty="0" smtClean="0">
                <a:latin typeface="Arial Black" pitchFamily="34" charset="0"/>
              </a:rPr>
              <a:t> (detto anche </a:t>
            </a:r>
            <a:r>
              <a:rPr lang="it-IT" sz="2400" dirty="0" smtClean="0">
                <a:solidFill>
                  <a:srgbClr val="FF0000"/>
                </a:solidFill>
                <a:latin typeface="Arial Black" pitchFamily="34" charset="0"/>
              </a:rPr>
              <a:t>principio di azione e reazione</a:t>
            </a:r>
            <a:r>
              <a:rPr lang="it-IT" sz="2400" dirty="0" smtClean="0">
                <a:latin typeface="Arial Black" pitchFamily="34" charset="0"/>
              </a:rPr>
              <a:t>), dovuto a Newton, afferma:</a:t>
            </a:r>
          </a:p>
          <a:p>
            <a:pPr algn="ctr"/>
            <a:endParaRPr lang="it-IT" sz="2400" dirty="0" smtClean="0">
              <a:latin typeface="Arial Black" pitchFamily="34" charset="0"/>
            </a:endParaRPr>
          </a:p>
          <a:p>
            <a:pPr algn="ctr"/>
            <a:r>
              <a:rPr lang="it-IT" sz="2400" b="1" i="1" dirty="0" smtClean="0">
                <a:solidFill>
                  <a:srgbClr val="FF0000"/>
                </a:solidFill>
                <a:latin typeface="Arial Black" pitchFamily="34" charset="0"/>
              </a:rPr>
              <a:t>“</a:t>
            </a:r>
            <a:r>
              <a:rPr lang="it-IT" sz="2400" b="1" i="1" u="sng" dirty="0" smtClean="0">
                <a:solidFill>
                  <a:srgbClr val="FF0000"/>
                </a:solidFill>
                <a:latin typeface="Arial Black" pitchFamily="34" charset="0"/>
              </a:rPr>
              <a:t>ad ogni azione corrisponde sempre una reazione uguale e contraria, vale a dire che le azioni mutue di due corpi, l’uno sull’altro, sono sempre uguali ed opposte</a:t>
            </a:r>
            <a:r>
              <a:rPr lang="it-IT" sz="2400" b="1" i="1" dirty="0" smtClean="0">
                <a:solidFill>
                  <a:srgbClr val="FF0000"/>
                </a:solidFill>
                <a:latin typeface="Arial Black" pitchFamily="34" charset="0"/>
              </a:rPr>
              <a:t>”</a:t>
            </a:r>
            <a:r>
              <a:rPr lang="it-IT" sz="2400" i="1" dirty="0" smtClean="0">
                <a:latin typeface="Arial Black" pitchFamily="34" charset="0"/>
              </a:rPr>
              <a:t>.</a:t>
            </a:r>
          </a:p>
          <a:p>
            <a:pPr algn="ctr"/>
            <a:endParaRPr lang="it-IT" sz="1600" i="1" dirty="0" smtClean="0">
              <a:latin typeface="Arial Black" pitchFamily="34" charset="0"/>
            </a:endParaRPr>
          </a:p>
          <a:p>
            <a:pPr algn="ctr"/>
            <a:r>
              <a:rPr lang="it-IT" sz="2000" dirty="0" smtClean="0">
                <a:solidFill>
                  <a:srgbClr val="0000CC"/>
                </a:solidFill>
                <a:latin typeface="Arial Black" pitchFamily="34" charset="0"/>
              </a:rPr>
              <a:t>Per esempio, se si appoggia un libro su un tavolo, il libro esercita sul tavolo la forza peso e il tavolo esercita sul libro una forza uguale e contraria; le due forze si equilibrano ed il libro non cade.</a:t>
            </a:r>
            <a:endParaRPr lang="it-IT" sz="2000" dirty="0">
              <a:solidFill>
                <a:srgbClr val="0000CC"/>
              </a:solidFill>
              <a:latin typeface="Arial Black" pitchFamily="34" charset="0"/>
            </a:endParaRPr>
          </a:p>
        </p:txBody>
      </p:sp>
      <p:sp>
        <p:nvSpPr>
          <p:cNvPr id="7173" name="CasellaDiTesto 7"/>
          <p:cNvSpPr txBox="1">
            <a:spLocks noChangeArrowheads="1"/>
          </p:cNvSpPr>
          <p:nvPr/>
        </p:nvSpPr>
        <p:spPr bwMode="auto">
          <a:xfrm>
            <a:off x="900113" y="476250"/>
            <a:ext cx="7343775" cy="646331"/>
          </a:xfrm>
          <a:prstGeom prst="rect">
            <a:avLst/>
          </a:prstGeom>
          <a:noFill/>
          <a:ln w="9525">
            <a:noFill/>
            <a:miter lim="800000"/>
            <a:headEnd/>
            <a:tailEnd/>
          </a:ln>
        </p:spPr>
        <p:txBody>
          <a:bodyPr>
            <a:spAutoFit/>
          </a:bodyPr>
          <a:lstStyle/>
          <a:p>
            <a:pPr algn="ctr"/>
            <a:r>
              <a:rPr lang="it-IT" sz="3600" dirty="0" smtClean="0">
                <a:solidFill>
                  <a:schemeClr val="tx1">
                    <a:lumMod val="50000"/>
                    <a:lumOff val="50000"/>
                  </a:schemeClr>
                </a:solidFill>
                <a:latin typeface="Arial Black" pitchFamily="34" charset="0"/>
              </a:rPr>
              <a:t>3° principio della dinamica</a:t>
            </a:r>
            <a:endParaRPr lang="it-IT" sz="3600" dirty="0">
              <a:solidFill>
                <a:schemeClr val="tx1">
                  <a:lumMod val="50000"/>
                  <a:lumOff val="50000"/>
                </a:schemeClr>
              </a:solidFill>
              <a:latin typeface="Arial Black" pitchFamily="34"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CasellaDiTesto 7"/>
          <p:cNvSpPr txBox="1">
            <a:spLocks noChangeArrowheads="1"/>
          </p:cNvSpPr>
          <p:nvPr/>
        </p:nvSpPr>
        <p:spPr bwMode="auto">
          <a:xfrm>
            <a:off x="0" y="476250"/>
            <a:ext cx="9143999" cy="646331"/>
          </a:xfrm>
          <a:prstGeom prst="rect">
            <a:avLst/>
          </a:prstGeom>
          <a:noFill/>
          <a:ln w="9525">
            <a:noFill/>
            <a:miter lim="800000"/>
            <a:headEnd/>
            <a:tailEnd/>
          </a:ln>
        </p:spPr>
        <p:txBody>
          <a:bodyPr wrap="square">
            <a:spAutoFit/>
          </a:bodyPr>
          <a:lstStyle/>
          <a:p>
            <a:pPr algn="ctr"/>
            <a:r>
              <a:rPr lang="it-IT" sz="3600" b="1" dirty="0" smtClean="0">
                <a:solidFill>
                  <a:schemeClr val="tx1">
                    <a:lumMod val="50000"/>
                    <a:lumOff val="50000"/>
                  </a:schemeClr>
                </a:solidFill>
                <a:latin typeface="Arial Narrow" pitchFamily="34" charset="0"/>
              </a:rPr>
              <a:t>Moto di un corpo su un piano inclinato</a:t>
            </a:r>
            <a:endParaRPr lang="it-IT" sz="3600" b="1" dirty="0">
              <a:solidFill>
                <a:schemeClr val="tx1">
                  <a:lumMod val="50000"/>
                  <a:lumOff val="50000"/>
                </a:schemeClr>
              </a:solidFill>
              <a:latin typeface="Arial Narrow" pitchFamily="34" charset="0"/>
            </a:endParaRPr>
          </a:p>
        </p:txBody>
      </p:sp>
      <p:sp>
        <p:nvSpPr>
          <p:cNvPr id="2067" name="AutoShape 19"/>
          <p:cNvSpPr>
            <a:spLocks noChangeArrowheads="1"/>
          </p:cNvSpPr>
          <p:nvPr/>
        </p:nvSpPr>
        <p:spPr bwMode="auto">
          <a:xfrm>
            <a:off x="642910" y="3857628"/>
            <a:ext cx="2178050" cy="914400"/>
          </a:xfrm>
          <a:prstGeom prst="rtTriangle">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068" name="Rectangle 20"/>
          <p:cNvSpPr>
            <a:spLocks noChangeArrowheads="1"/>
          </p:cNvSpPr>
          <p:nvPr/>
        </p:nvSpPr>
        <p:spPr bwMode="auto">
          <a:xfrm rot="1380000">
            <a:off x="1268385" y="3889378"/>
            <a:ext cx="914400" cy="406400"/>
          </a:xfrm>
          <a:prstGeom prst="rect">
            <a:avLst/>
          </a:prstGeom>
          <a:solidFill>
            <a:srgbClr val="B8CCE4"/>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it-IT"/>
          </a:p>
        </p:txBody>
      </p:sp>
      <p:cxnSp>
        <p:nvCxnSpPr>
          <p:cNvPr id="2069" name="AutoShape 21"/>
          <p:cNvCxnSpPr>
            <a:cxnSpLocks noChangeShapeType="1"/>
          </p:cNvCxnSpPr>
          <p:nvPr/>
        </p:nvCxnSpPr>
        <p:spPr bwMode="auto">
          <a:xfrm>
            <a:off x="1719235" y="4089403"/>
            <a:ext cx="0" cy="495300"/>
          </a:xfrm>
          <a:prstGeom prst="straightConnector1">
            <a:avLst/>
          </a:prstGeom>
          <a:noFill/>
          <a:ln w="9525">
            <a:solidFill>
              <a:srgbClr val="000000"/>
            </a:solidFill>
            <a:round/>
            <a:headEnd/>
            <a:tailEnd type="triangle" w="med" len="med"/>
          </a:ln>
        </p:spPr>
      </p:cxnSp>
      <p:cxnSp>
        <p:nvCxnSpPr>
          <p:cNvPr id="2070" name="AutoShape 22"/>
          <p:cNvCxnSpPr>
            <a:cxnSpLocks noChangeShapeType="1"/>
          </p:cNvCxnSpPr>
          <p:nvPr/>
        </p:nvCxnSpPr>
        <p:spPr bwMode="auto">
          <a:xfrm flipV="1">
            <a:off x="1719235" y="3638553"/>
            <a:ext cx="212725" cy="450850"/>
          </a:xfrm>
          <a:prstGeom prst="straightConnector1">
            <a:avLst/>
          </a:prstGeom>
          <a:noFill/>
          <a:ln w="9525">
            <a:solidFill>
              <a:srgbClr val="000000"/>
            </a:solidFill>
            <a:round/>
            <a:headEnd/>
            <a:tailEnd type="triangle" w="med" len="med"/>
          </a:ln>
        </p:spPr>
      </p:cxnSp>
      <p:sp>
        <p:nvSpPr>
          <p:cNvPr id="2071" name="Text Box 23"/>
          <p:cNvSpPr txBox="1">
            <a:spLocks noChangeArrowheads="1"/>
          </p:cNvSpPr>
          <p:nvPr/>
        </p:nvSpPr>
        <p:spPr bwMode="auto">
          <a:xfrm>
            <a:off x="1363635" y="3889378"/>
            <a:ext cx="273050" cy="219075"/>
          </a:xfrm>
          <a:prstGeom prst="rect">
            <a:avLst/>
          </a:prstGeom>
          <a:no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Arial" pitchFamily="34" charset="0"/>
              </a:rPr>
              <a:t>m</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72" name="Text Box 24"/>
          <p:cNvSpPr txBox="1">
            <a:spLocks noChangeArrowheads="1"/>
          </p:cNvSpPr>
          <p:nvPr/>
        </p:nvSpPr>
        <p:spPr bwMode="auto">
          <a:xfrm>
            <a:off x="1655735" y="3462340"/>
            <a:ext cx="193675" cy="257175"/>
          </a:xfrm>
          <a:prstGeom prst="rect">
            <a:avLst/>
          </a:prstGeom>
          <a:no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1100" b="1" i="0" u="sng" strike="noStrike" cap="none" normalizeH="0" baseline="0" smtClean="0">
                <a:ln>
                  <a:noFill/>
                </a:ln>
                <a:solidFill>
                  <a:schemeClr val="tx1"/>
                </a:solidFill>
                <a:effectLst/>
                <a:latin typeface="Calibri" pitchFamily="34" charset="0"/>
                <a:cs typeface="Arial" pitchFamily="34" charset="0"/>
              </a:rPr>
              <a:t>R</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73" name="Text Box 25"/>
          <p:cNvSpPr txBox="1">
            <a:spLocks noChangeArrowheads="1"/>
          </p:cNvSpPr>
          <p:nvPr/>
        </p:nvSpPr>
        <p:spPr bwMode="auto">
          <a:xfrm>
            <a:off x="1449360" y="4418015"/>
            <a:ext cx="225425" cy="263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t-IT" sz="1100" b="1" i="0" u="sng" strike="noStrike" cap="none" normalizeH="0" baseline="0" smtClean="0">
                <a:ln>
                  <a:noFill/>
                </a:ln>
                <a:solidFill>
                  <a:schemeClr val="tx1"/>
                </a:solidFill>
                <a:effectLst/>
                <a:latin typeface="Calibri" pitchFamily="34" charset="0"/>
                <a:cs typeface="Arial" pitchFamily="34" charset="0"/>
              </a:rPr>
              <a:t>P</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74" name="Text Box 26"/>
          <p:cNvSpPr txBox="1">
            <a:spLocks noChangeArrowheads="1"/>
          </p:cNvSpPr>
          <p:nvPr/>
        </p:nvSpPr>
        <p:spPr bwMode="auto">
          <a:xfrm>
            <a:off x="420660" y="4237040"/>
            <a:ext cx="190500" cy="247650"/>
          </a:xfrm>
          <a:prstGeom prst="rect">
            <a:avLst/>
          </a:prstGeom>
          <a:no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t-IT" sz="1100" b="0" i="0" u="none" strike="noStrike" cap="none" normalizeH="0" baseline="0" smtClean="0">
                <a:ln>
                  <a:noFill/>
                </a:ln>
                <a:solidFill>
                  <a:schemeClr val="tx1"/>
                </a:solidFill>
                <a:effectLst/>
                <a:latin typeface="Calibri" pitchFamily="34" charset="0"/>
                <a:cs typeface="Arial" pitchFamily="34" charset="0"/>
              </a:rPr>
              <a:t>h</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75" name="Text Box 27"/>
          <p:cNvSpPr txBox="1">
            <a:spLocks noChangeArrowheads="1"/>
          </p:cNvSpPr>
          <p:nvPr/>
        </p:nvSpPr>
        <p:spPr bwMode="auto">
          <a:xfrm>
            <a:off x="2505048" y="4418015"/>
            <a:ext cx="339725" cy="212725"/>
          </a:xfrm>
          <a:prstGeom prst="rect">
            <a:avLst/>
          </a:prstGeom>
          <a:no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1100" b="0" i="0" u="none" strike="noStrike" cap="none" normalizeH="0" baseline="0" smtClean="0">
                <a:ln>
                  <a:noFill/>
                </a:ln>
                <a:solidFill>
                  <a:schemeClr val="tx1"/>
                </a:solidFill>
                <a:effectLst/>
                <a:latin typeface="Calibri" pitchFamily="34" charset="0"/>
                <a:cs typeface="Arial" pitchFamily="34" charset="0"/>
              </a:rPr>
              <a:t>l</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Rettangolo 38"/>
          <p:cNvSpPr/>
          <p:nvPr/>
        </p:nvSpPr>
        <p:spPr>
          <a:xfrm>
            <a:off x="214282" y="1214422"/>
            <a:ext cx="8715436" cy="1569660"/>
          </a:xfrm>
          <a:prstGeom prst="rect">
            <a:avLst/>
          </a:prstGeom>
        </p:spPr>
        <p:txBody>
          <a:bodyPr wrap="square">
            <a:spAutoFit/>
          </a:bodyPr>
          <a:lstStyle/>
          <a:p>
            <a:pPr algn="ctr"/>
            <a:r>
              <a:rPr lang="it-IT" sz="2400" dirty="0" smtClean="0">
                <a:latin typeface="Arial Black" pitchFamily="34" charset="0"/>
              </a:rPr>
              <a:t>Studiamo il moto di un corpo di massa m che scivola su un piano inclinato di lunghezza l ed altezza h, ipotizzando che l’attrito fra piano e corpo sia trascurabile.</a:t>
            </a:r>
          </a:p>
        </p:txBody>
      </p:sp>
      <p:sp>
        <p:nvSpPr>
          <p:cNvPr id="40" name="Rettangolo 39"/>
          <p:cNvSpPr/>
          <p:nvPr/>
        </p:nvSpPr>
        <p:spPr>
          <a:xfrm>
            <a:off x="3000364" y="2928934"/>
            <a:ext cx="5857916" cy="2492990"/>
          </a:xfrm>
          <a:prstGeom prst="rect">
            <a:avLst/>
          </a:prstGeom>
        </p:spPr>
        <p:txBody>
          <a:bodyPr wrap="square">
            <a:spAutoFit/>
          </a:bodyPr>
          <a:lstStyle/>
          <a:p>
            <a:pPr algn="ctr"/>
            <a:r>
              <a:rPr lang="it-IT" sz="2400" dirty="0" smtClean="0">
                <a:latin typeface="Arial Black" pitchFamily="34" charset="0"/>
              </a:rPr>
              <a:t>Le forze che agiscono sul corpo sono la sua forza peso </a:t>
            </a:r>
            <a:r>
              <a:rPr lang="it-IT" sz="2400" u="sng" dirty="0" smtClean="0">
                <a:latin typeface="Arial Black" pitchFamily="34" charset="0"/>
              </a:rPr>
              <a:t>P</a:t>
            </a:r>
            <a:r>
              <a:rPr lang="it-IT" sz="2400" dirty="0" smtClean="0">
                <a:latin typeface="Arial Black" pitchFamily="34" charset="0"/>
              </a:rPr>
              <a:t> e la reazione del piano </a:t>
            </a:r>
            <a:r>
              <a:rPr lang="it-IT" sz="2400" b="1" u="sng" dirty="0" smtClean="0">
                <a:latin typeface="Arial Black" pitchFamily="34" charset="0"/>
              </a:rPr>
              <a:t>R</a:t>
            </a:r>
            <a:r>
              <a:rPr lang="it-IT" sz="2400" dirty="0" smtClean="0">
                <a:latin typeface="Arial Black" pitchFamily="34" charset="0"/>
              </a:rPr>
              <a:t>.</a:t>
            </a:r>
          </a:p>
          <a:p>
            <a:pPr algn="ctr"/>
            <a:r>
              <a:rPr lang="it-IT" sz="2400" dirty="0" smtClean="0">
                <a:latin typeface="Arial Black" pitchFamily="34" charset="0"/>
              </a:rPr>
              <a:t>Per il 2° principio della dinamica, deve essere:</a:t>
            </a:r>
          </a:p>
          <a:p>
            <a:pPr algn="ctr"/>
            <a:endParaRPr lang="it-IT" sz="1200" dirty="0" smtClean="0">
              <a:latin typeface="Arial Black" pitchFamily="34" charset="0"/>
            </a:endParaRPr>
          </a:p>
          <a:p>
            <a:pPr algn="ctr"/>
            <a:r>
              <a:rPr lang="it-IT" sz="2400" b="1" u="sng" dirty="0" smtClean="0">
                <a:latin typeface="Arial Black" pitchFamily="34" charset="0"/>
              </a:rPr>
              <a:t>P</a:t>
            </a:r>
            <a:r>
              <a:rPr lang="it-IT" sz="2400" dirty="0" smtClean="0">
                <a:latin typeface="Arial Black" pitchFamily="34" charset="0"/>
              </a:rPr>
              <a:t> + </a:t>
            </a:r>
            <a:r>
              <a:rPr lang="it-IT" sz="2400" b="1" u="sng" dirty="0" smtClean="0">
                <a:latin typeface="Arial Black" pitchFamily="34" charset="0"/>
              </a:rPr>
              <a:t>R</a:t>
            </a:r>
            <a:r>
              <a:rPr lang="it-IT" sz="2400" dirty="0" smtClean="0">
                <a:latin typeface="Arial Black" pitchFamily="34" charset="0"/>
              </a:rPr>
              <a:t> = m </a:t>
            </a:r>
            <a:r>
              <a:rPr lang="it-IT" sz="2400" b="1" u="sng" dirty="0" smtClean="0">
                <a:latin typeface="Arial Black" pitchFamily="34" charset="0"/>
              </a:rPr>
              <a:t>a</a:t>
            </a:r>
          </a:p>
        </p:txBody>
      </p:sp>
      <p:pic>
        <p:nvPicPr>
          <p:cNvPr id="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CasellaDiTesto 7"/>
          <p:cNvSpPr txBox="1">
            <a:spLocks noChangeArrowheads="1"/>
          </p:cNvSpPr>
          <p:nvPr/>
        </p:nvSpPr>
        <p:spPr bwMode="auto">
          <a:xfrm>
            <a:off x="0" y="476250"/>
            <a:ext cx="9143999" cy="646331"/>
          </a:xfrm>
          <a:prstGeom prst="rect">
            <a:avLst/>
          </a:prstGeom>
          <a:noFill/>
          <a:ln w="9525">
            <a:noFill/>
            <a:miter lim="800000"/>
            <a:headEnd/>
            <a:tailEnd/>
          </a:ln>
        </p:spPr>
        <p:txBody>
          <a:bodyPr wrap="square">
            <a:spAutoFit/>
          </a:bodyPr>
          <a:lstStyle/>
          <a:p>
            <a:pPr algn="ctr"/>
            <a:r>
              <a:rPr lang="it-IT" sz="3600" b="1" dirty="0" smtClean="0">
                <a:solidFill>
                  <a:schemeClr val="tx1">
                    <a:lumMod val="50000"/>
                    <a:lumOff val="50000"/>
                  </a:schemeClr>
                </a:solidFill>
                <a:latin typeface="Arial Narrow" pitchFamily="34" charset="0"/>
              </a:rPr>
              <a:t>Moto di un corpo su un piano inclinato</a:t>
            </a:r>
            <a:endParaRPr lang="it-IT" sz="3600" b="1" dirty="0">
              <a:solidFill>
                <a:schemeClr val="tx1">
                  <a:lumMod val="50000"/>
                  <a:lumOff val="50000"/>
                </a:schemeClr>
              </a:solidFill>
              <a:latin typeface="Arial Narrow" pitchFamily="34" charset="0"/>
            </a:endParaRPr>
          </a:p>
        </p:txBody>
      </p:sp>
      <p:sp>
        <p:nvSpPr>
          <p:cNvPr id="39" name="Rettangolo 38"/>
          <p:cNvSpPr/>
          <p:nvPr/>
        </p:nvSpPr>
        <p:spPr>
          <a:xfrm>
            <a:off x="142844" y="1214422"/>
            <a:ext cx="8858312" cy="4401205"/>
          </a:xfrm>
          <a:prstGeom prst="rect">
            <a:avLst/>
          </a:prstGeom>
        </p:spPr>
        <p:txBody>
          <a:bodyPr wrap="square">
            <a:spAutoFit/>
          </a:bodyPr>
          <a:lstStyle/>
          <a:p>
            <a:pPr algn="ctr"/>
            <a:r>
              <a:rPr lang="it-IT" sz="2000" dirty="0" smtClean="0">
                <a:latin typeface="Arial Black" pitchFamily="34" charset="0"/>
              </a:rPr>
              <a:t>Considerando un sistema di assi cartesiani ortogonali, con l’asse x parallelo al piano inclinato e l’asse y perpendicolare allo stesso, possiamo scomporre la forza peso </a:t>
            </a:r>
            <a:r>
              <a:rPr lang="it-IT" sz="2000" b="1" u="sng" dirty="0" smtClean="0">
                <a:latin typeface="Arial Black" pitchFamily="34" charset="0"/>
              </a:rPr>
              <a:t>P</a:t>
            </a:r>
            <a:r>
              <a:rPr lang="it-IT" sz="2000" dirty="0" smtClean="0">
                <a:latin typeface="Arial Black" pitchFamily="34" charset="0"/>
              </a:rPr>
              <a:t>, nella componente </a:t>
            </a:r>
            <a:r>
              <a:rPr lang="it-IT" sz="2000" b="1" u="sng" dirty="0" smtClean="0">
                <a:latin typeface="Arial Black" pitchFamily="34" charset="0"/>
              </a:rPr>
              <a:t>P</a:t>
            </a:r>
            <a:r>
              <a:rPr lang="it-IT" sz="2000" b="1" u="sng" baseline="-25000" dirty="0" smtClean="0">
                <a:latin typeface="Arial Black" pitchFamily="34" charset="0"/>
              </a:rPr>
              <a:t>1</a:t>
            </a:r>
            <a:r>
              <a:rPr lang="it-IT" sz="2000" dirty="0" smtClean="0">
                <a:latin typeface="Arial Black" pitchFamily="34" charset="0"/>
              </a:rPr>
              <a:t> parallela al piano, che fa scorrere il corpo lungo lo stesso con accelerazione </a:t>
            </a:r>
            <a:r>
              <a:rPr lang="it-IT" sz="2000" b="1" u="sng" dirty="0" smtClean="0">
                <a:latin typeface="Arial Black" pitchFamily="34" charset="0"/>
              </a:rPr>
              <a:t>a</a:t>
            </a:r>
            <a:r>
              <a:rPr lang="it-IT" sz="2000" dirty="0" smtClean="0">
                <a:latin typeface="Arial Black" pitchFamily="34" charset="0"/>
              </a:rPr>
              <a:t> e per la quale possiamo scrivere, per il 2° principio della dinamica:</a:t>
            </a:r>
          </a:p>
          <a:p>
            <a:pPr algn="ctr"/>
            <a:endParaRPr lang="it-IT" sz="2000" dirty="0" smtClean="0">
              <a:latin typeface="Arial Black" pitchFamily="34" charset="0"/>
            </a:endParaRPr>
          </a:p>
          <a:p>
            <a:pPr algn="ctr"/>
            <a:r>
              <a:rPr lang="it-IT" sz="2000" b="1" u="sng" dirty="0" smtClean="0">
                <a:latin typeface="Arial Black" pitchFamily="34" charset="0"/>
              </a:rPr>
              <a:t>P</a:t>
            </a:r>
            <a:r>
              <a:rPr lang="it-IT" sz="2000" b="1" u="sng" baseline="-25000" dirty="0" smtClean="0">
                <a:latin typeface="Arial Black" pitchFamily="34" charset="0"/>
              </a:rPr>
              <a:t>1</a:t>
            </a:r>
            <a:r>
              <a:rPr lang="it-IT" sz="2000" dirty="0" smtClean="0">
                <a:latin typeface="Arial Black" pitchFamily="34" charset="0"/>
              </a:rPr>
              <a:t> = m </a:t>
            </a:r>
            <a:r>
              <a:rPr lang="it-IT" sz="2000" b="1" u="sng" dirty="0" smtClean="0">
                <a:latin typeface="Arial Black" pitchFamily="34" charset="0"/>
              </a:rPr>
              <a:t>a</a:t>
            </a:r>
            <a:r>
              <a:rPr lang="it-IT" sz="2000" dirty="0" smtClean="0">
                <a:latin typeface="Arial Black" pitchFamily="34" charset="0"/>
              </a:rPr>
              <a:t>;</a:t>
            </a:r>
          </a:p>
          <a:p>
            <a:pPr algn="ctr"/>
            <a:endParaRPr lang="it-IT" sz="2000" b="1" u="sng" dirty="0" smtClean="0">
              <a:latin typeface="Arial Black" pitchFamily="34" charset="0"/>
            </a:endParaRPr>
          </a:p>
          <a:p>
            <a:pPr algn="ctr"/>
            <a:r>
              <a:rPr lang="it-IT" sz="2000" dirty="0" smtClean="0">
                <a:latin typeface="Arial Black" pitchFamily="34" charset="0"/>
              </a:rPr>
              <a:t>e nella componente </a:t>
            </a:r>
            <a:r>
              <a:rPr lang="it-IT" sz="2000" b="1" u="sng" dirty="0" smtClean="0">
                <a:latin typeface="Arial Black" pitchFamily="34" charset="0"/>
              </a:rPr>
              <a:t>P</a:t>
            </a:r>
            <a:r>
              <a:rPr lang="it-IT" sz="2000" b="1" u="sng" baseline="-25000" dirty="0" smtClean="0">
                <a:latin typeface="Arial Black" pitchFamily="34" charset="0"/>
              </a:rPr>
              <a:t>2</a:t>
            </a:r>
            <a:r>
              <a:rPr lang="it-IT" sz="2000" dirty="0" smtClean="0">
                <a:latin typeface="Arial Black" pitchFamily="34" charset="0"/>
              </a:rPr>
              <a:t> perpendicolare al piano inclinato, direzione lungo la quale agisce la reazione </a:t>
            </a:r>
            <a:r>
              <a:rPr lang="it-IT" sz="2000" b="1" u="sng" dirty="0" smtClean="0">
                <a:latin typeface="Arial Black" pitchFamily="34" charset="0"/>
              </a:rPr>
              <a:t>R</a:t>
            </a:r>
            <a:r>
              <a:rPr lang="it-IT" sz="2000" dirty="0" smtClean="0">
                <a:latin typeface="Arial Black" pitchFamily="34" charset="0"/>
              </a:rPr>
              <a:t> del piano; per il 3° principio della dinamica, tali forze si annullano a vicenda:</a:t>
            </a:r>
          </a:p>
          <a:p>
            <a:pPr algn="ctr"/>
            <a:endParaRPr lang="it-IT" sz="2000" dirty="0" smtClean="0">
              <a:latin typeface="Arial Black" pitchFamily="34" charset="0"/>
            </a:endParaRPr>
          </a:p>
          <a:p>
            <a:pPr algn="ctr"/>
            <a:r>
              <a:rPr lang="it-IT" sz="2000" b="1" u="sng" dirty="0" smtClean="0">
                <a:latin typeface="Arial Black" pitchFamily="34" charset="0"/>
              </a:rPr>
              <a:t>P</a:t>
            </a:r>
            <a:r>
              <a:rPr lang="it-IT" sz="2000" b="1" u="sng" baseline="-25000" dirty="0" smtClean="0">
                <a:latin typeface="Arial Black" pitchFamily="34" charset="0"/>
              </a:rPr>
              <a:t>2</a:t>
            </a:r>
            <a:r>
              <a:rPr lang="it-IT" sz="2000" dirty="0" smtClean="0">
                <a:latin typeface="Arial Black" pitchFamily="34" charset="0"/>
              </a:rPr>
              <a:t> + </a:t>
            </a:r>
            <a:r>
              <a:rPr lang="it-IT" sz="2000" b="1" u="sng" dirty="0" smtClean="0">
                <a:latin typeface="Arial Black" pitchFamily="34" charset="0"/>
              </a:rPr>
              <a:t>R</a:t>
            </a:r>
            <a:r>
              <a:rPr lang="it-IT" sz="2000" dirty="0" smtClean="0">
                <a:latin typeface="Arial Black" pitchFamily="34" charset="0"/>
              </a:rPr>
              <a:t> = 0. </a:t>
            </a: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CasellaDiTesto 7"/>
          <p:cNvSpPr txBox="1">
            <a:spLocks noChangeArrowheads="1"/>
          </p:cNvSpPr>
          <p:nvPr/>
        </p:nvSpPr>
        <p:spPr bwMode="auto">
          <a:xfrm>
            <a:off x="0" y="476250"/>
            <a:ext cx="9143999" cy="646331"/>
          </a:xfrm>
          <a:prstGeom prst="rect">
            <a:avLst/>
          </a:prstGeom>
          <a:noFill/>
          <a:ln w="9525">
            <a:noFill/>
            <a:miter lim="800000"/>
            <a:headEnd/>
            <a:tailEnd/>
          </a:ln>
        </p:spPr>
        <p:txBody>
          <a:bodyPr wrap="square">
            <a:spAutoFit/>
          </a:bodyPr>
          <a:lstStyle/>
          <a:p>
            <a:pPr algn="ctr"/>
            <a:r>
              <a:rPr lang="it-IT" sz="3600" b="1" dirty="0" smtClean="0">
                <a:solidFill>
                  <a:schemeClr val="tx1">
                    <a:lumMod val="50000"/>
                    <a:lumOff val="50000"/>
                  </a:schemeClr>
                </a:solidFill>
                <a:latin typeface="Arial Narrow" pitchFamily="34" charset="0"/>
              </a:rPr>
              <a:t>Moto di un corpo su un piano inclinato</a:t>
            </a:r>
            <a:endParaRPr lang="it-IT" sz="3600" b="1" dirty="0">
              <a:solidFill>
                <a:schemeClr val="tx1">
                  <a:lumMod val="50000"/>
                  <a:lumOff val="50000"/>
                </a:schemeClr>
              </a:solidFill>
              <a:latin typeface="Arial Narrow" pitchFamily="34" charset="0"/>
            </a:endParaRPr>
          </a:p>
        </p:txBody>
      </p:sp>
      <p:sp>
        <p:nvSpPr>
          <p:cNvPr id="39" name="Rettangolo 38"/>
          <p:cNvSpPr/>
          <p:nvPr/>
        </p:nvSpPr>
        <p:spPr>
          <a:xfrm>
            <a:off x="142844" y="1214422"/>
            <a:ext cx="8858312" cy="4216539"/>
          </a:xfrm>
          <a:prstGeom prst="rect">
            <a:avLst/>
          </a:prstGeom>
        </p:spPr>
        <p:txBody>
          <a:bodyPr wrap="square">
            <a:spAutoFit/>
          </a:bodyPr>
          <a:lstStyle/>
          <a:p>
            <a:pPr algn="ctr"/>
            <a:r>
              <a:rPr lang="it-IT" sz="2000" dirty="0" smtClean="0">
                <a:latin typeface="Arial Black" pitchFamily="34" charset="0"/>
              </a:rPr>
              <a:t>Mettendo a confronto le due equazioni, dopo alcuni passaggi matematici e semplificazione di termini uguali, si ricava che:</a:t>
            </a:r>
          </a:p>
          <a:p>
            <a:pPr algn="ctr"/>
            <a:endParaRPr lang="it-IT" sz="1600" dirty="0" smtClean="0">
              <a:latin typeface="Arial Black" pitchFamily="34" charset="0"/>
            </a:endParaRPr>
          </a:p>
          <a:p>
            <a:pPr algn="ctr"/>
            <a:r>
              <a:rPr lang="it-IT" sz="2000" b="1" u="sng" dirty="0" smtClean="0">
                <a:latin typeface="Arial Black" pitchFamily="34" charset="0"/>
              </a:rPr>
              <a:t>a</a:t>
            </a:r>
            <a:r>
              <a:rPr lang="it-IT" sz="2000" dirty="0" smtClean="0">
                <a:latin typeface="Arial Black" pitchFamily="34" charset="0"/>
              </a:rPr>
              <a:t> = </a:t>
            </a:r>
            <a:r>
              <a:rPr lang="it-IT" sz="2000" b="1" u="sng" dirty="0" smtClean="0">
                <a:latin typeface="Arial Black" pitchFamily="34" charset="0"/>
              </a:rPr>
              <a:t>g</a:t>
            </a:r>
            <a:r>
              <a:rPr lang="it-IT" sz="2000" dirty="0" smtClean="0">
                <a:latin typeface="Arial Black" pitchFamily="34" charset="0"/>
              </a:rPr>
              <a:t> h/l</a:t>
            </a:r>
          </a:p>
          <a:p>
            <a:pPr algn="ctr"/>
            <a:endParaRPr lang="it-IT" sz="1600" b="1" u="sng" dirty="0" smtClean="0">
              <a:latin typeface="Arial Black" pitchFamily="34" charset="0"/>
            </a:endParaRPr>
          </a:p>
          <a:p>
            <a:pPr algn="ctr"/>
            <a:r>
              <a:rPr lang="it-IT" sz="2000" dirty="0" smtClean="0">
                <a:latin typeface="Arial Black" pitchFamily="34" charset="0"/>
              </a:rPr>
              <a:t>Ne deriva che, </a:t>
            </a:r>
            <a:r>
              <a:rPr lang="it-IT" sz="2000" u="sng" dirty="0" smtClean="0">
                <a:latin typeface="Arial Black" pitchFamily="34" charset="0"/>
              </a:rPr>
              <a:t>in assenza di attrito, l’accelerazione del corpo non dipende dalla massa, ma soltanto dal rapporto fra l’altezza h e la lunghezza l del piano inclinato</a:t>
            </a:r>
            <a:r>
              <a:rPr lang="it-IT" sz="2000" dirty="0" smtClean="0">
                <a:latin typeface="Arial Black" pitchFamily="34" charset="0"/>
              </a:rPr>
              <a:t>.</a:t>
            </a:r>
          </a:p>
          <a:p>
            <a:pPr algn="ctr"/>
            <a:r>
              <a:rPr lang="it-IT" sz="2000" dirty="0" smtClean="0">
                <a:latin typeface="Arial Black" pitchFamily="34" charset="0"/>
              </a:rPr>
              <a:t>Nel caso della caduta libera (</a:t>
            </a:r>
            <a:r>
              <a:rPr lang="it-IT" sz="2000" dirty="0" err="1" smtClean="0">
                <a:latin typeface="Arial Black" pitchFamily="34" charset="0"/>
              </a:rPr>
              <a:t>h=l</a:t>
            </a:r>
            <a:r>
              <a:rPr lang="it-IT" sz="2000" dirty="0" smtClean="0">
                <a:latin typeface="Arial Black" pitchFamily="34" charset="0"/>
              </a:rPr>
              <a:t>), evidentemente l’accelerazione </a:t>
            </a:r>
            <a:r>
              <a:rPr lang="it-IT" sz="2000" b="1" u="sng" dirty="0" smtClean="0">
                <a:latin typeface="Arial Black" pitchFamily="34" charset="0"/>
              </a:rPr>
              <a:t>a</a:t>
            </a:r>
            <a:r>
              <a:rPr lang="it-IT" sz="2000" dirty="0" smtClean="0">
                <a:latin typeface="Arial Black" pitchFamily="34" charset="0"/>
              </a:rPr>
              <a:t> coincide con quella di gravità </a:t>
            </a:r>
            <a:r>
              <a:rPr lang="it-IT" sz="2000" b="1" u="sng" dirty="0" smtClean="0">
                <a:latin typeface="Arial Black" pitchFamily="34" charset="0"/>
              </a:rPr>
              <a:t>g</a:t>
            </a:r>
            <a:r>
              <a:rPr lang="it-IT" sz="2000" dirty="0" smtClean="0">
                <a:latin typeface="Arial Black" pitchFamily="34" charset="0"/>
              </a:rPr>
              <a:t>.</a:t>
            </a:r>
          </a:p>
          <a:p>
            <a:pPr algn="ctr"/>
            <a:endParaRPr lang="it-IT" sz="1600" dirty="0" smtClean="0">
              <a:latin typeface="Arial Black" pitchFamily="34" charset="0"/>
            </a:endParaRPr>
          </a:p>
          <a:p>
            <a:pPr algn="ctr"/>
            <a:r>
              <a:rPr lang="it-IT" sz="2000" dirty="0" smtClean="0">
                <a:latin typeface="Arial Black" pitchFamily="34" charset="0"/>
              </a:rPr>
              <a:t>Questo dimostra che, </a:t>
            </a:r>
            <a:r>
              <a:rPr lang="it-IT" sz="2000" u="sng" dirty="0" smtClean="0">
                <a:solidFill>
                  <a:srgbClr val="FF0000"/>
                </a:solidFill>
                <a:latin typeface="Arial Black" pitchFamily="34" charset="0"/>
              </a:rPr>
              <a:t>in assenza di attrito, una piuma e un sasso fatti cadere dalla stessa altezza o fatti scivolare su un piano inclinato, arrivano a terra contemporaneamente</a:t>
            </a:r>
            <a:r>
              <a:rPr lang="it-IT" sz="2000" dirty="0" smtClean="0">
                <a:latin typeface="Arial Black" pitchFamily="34" charset="0"/>
              </a:rPr>
              <a:t>.</a:t>
            </a: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CasellaDiTesto 7"/>
          <p:cNvSpPr txBox="1">
            <a:spLocks noChangeArrowheads="1"/>
          </p:cNvSpPr>
          <p:nvPr/>
        </p:nvSpPr>
        <p:spPr bwMode="auto">
          <a:xfrm>
            <a:off x="0" y="476250"/>
            <a:ext cx="9143999" cy="646331"/>
          </a:xfrm>
          <a:prstGeom prst="rect">
            <a:avLst/>
          </a:prstGeom>
          <a:noFill/>
          <a:ln w="9525">
            <a:noFill/>
            <a:miter lim="800000"/>
            <a:headEnd/>
            <a:tailEnd/>
          </a:ln>
        </p:spPr>
        <p:txBody>
          <a:bodyPr wrap="square">
            <a:spAutoFit/>
          </a:bodyPr>
          <a:lstStyle/>
          <a:p>
            <a:pPr algn="ctr"/>
            <a:r>
              <a:rPr lang="it-IT" sz="3600" b="1" dirty="0" smtClean="0">
                <a:solidFill>
                  <a:schemeClr val="tx1">
                    <a:lumMod val="50000"/>
                    <a:lumOff val="50000"/>
                  </a:schemeClr>
                </a:solidFill>
                <a:latin typeface="Arial Narrow" pitchFamily="34" charset="0"/>
              </a:rPr>
              <a:t>Moto di un corpo soggetto ad una forza elastica</a:t>
            </a:r>
            <a:endParaRPr lang="it-IT" sz="3600" b="1" dirty="0">
              <a:solidFill>
                <a:schemeClr val="tx1">
                  <a:lumMod val="50000"/>
                  <a:lumOff val="50000"/>
                </a:schemeClr>
              </a:solidFill>
              <a:latin typeface="Arial Narrow" pitchFamily="34" charset="0"/>
            </a:endParaRPr>
          </a:p>
        </p:txBody>
      </p:sp>
      <p:sp>
        <p:nvSpPr>
          <p:cNvPr id="39" name="Rettangolo 38"/>
          <p:cNvSpPr/>
          <p:nvPr/>
        </p:nvSpPr>
        <p:spPr>
          <a:xfrm>
            <a:off x="142844" y="1214422"/>
            <a:ext cx="8858312" cy="4401205"/>
          </a:xfrm>
          <a:prstGeom prst="rect">
            <a:avLst/>
          </a:prstGeom>
        </p:spPr>
        <p:txBody>
          <a:bodyPr wrap="square">
            <a:spAutoFit/>
          </a:bodyPr>
          <a:lstStyle/>
          <a:p>
            <a:pPr algn="ctr"/>
            <a:r>
              <a:rPr lang="it-IT" sz="2000" dirty="0" smtClean="0">
                <a:latin typeface="Arial Black" pitchFamily="34" charset="0"/>
              </a:rPr>
              <a:t>Supponiamo di avere un corpo appoggiato su un piano privo di attrito e fissato ad una </a:t>
            </a:r>
            <a:r>
              <a:rPr lang="it-IT" sz="2000" dirty="0" smtClean="0">
                <a:solidFill>
                  <a:srgbClr val="FF0000"/>
                </a:solidFill>
                <a:latin typeface="Arial Black" pitchFamily="34" charset="0"/>
              </a:rPr>
              <a:t>molla di costante elastica k</a:t>
            </a:r>
            <a:r>
              <a:rPr lang="it-IT" sz="2000" dirty="0" smtClean="0">
                <a:latin typeface="Arial Black" pitchFamily="34" charset="0"/>
              </a:rPr>
              <a:t>; in questa situazione le uniche forze che agiscono sul corpo sono la forza peso </a:t>
            </a:r>
            <a:r>
              <a:rPr lang="it-IT" sz="2000" b="1" u="sng" dirty="0" smtClean="0">
                <a:latin typeface="Arial Black" pitchFamily="34" charset="0"/>
              </a:rPr>
              <a:t>P</a:t>
            </a:r>
            <a:r>
              <a:rPr lang="it-IT" sz="2000" dirty="0" smtClean="0">
                <a:latin typeface="Arial Black" pitchFamily="34" charset="0"/>
              </a:rPr>
              <a:t> e la reazione del piano </a:t>
            </a:r>
            <a:r>
              <a:rPr lang="it-IT" sz="2000" b="1" u="sng" dirty="0" smtClean="0">
                <a:latin typeface="Arial Black" pitchFamily="34" charset="0"/>
              </a:rPr>
              <a:t>R</a:t>
            </a:r>
            <a:r>
              <a:rPr lang="it-IT" sz="2000" dirty="0" smtClean="0">
                <a:latin typeface="Arial Black" pitchFamily="34" charset="0"/>
              </a:rPr>
              <a:t> che si equilibrano a vicenda, quindi, il corpo rimane in quiete.</a:t>
            </a:r>
          </a:p>
          <a:p>
            <a:pPr algn="ctr"/>
            <a:endParaRPr lang="it-IT" sz="1000" dirty="0" smtClean="0">
              <a:latin typeface="Arial Black" pitchFamily="34" charset="0"/>
            </a:endParaRPr>
          </a:p>
          <a:p>
            <a:pPr algn="ctr"/>
            <a:r>
              <a:rPr lang="it-IT" sz="2000" dirty="0" smtClean="0">
                <a:latin typeface="Arial Black" pitchFamily="34" charset="0"/>
              </a:rPr>
              <a:t>Se spostiamo il corpo dalla posizione di equilibrio di una distanza x, sul corpo agirà una forza di richiamo F, si dimostra che esiste una relazione tra spostamento, costante elastica e forza di richiamo, nota come </a:t>
            </a:r>
            <a:r>
              <a:rPr lang="it-IT" sz="2000" b="1" u="sng" dirty="0" smtClean="0">
                <a:solidFill>
                  <a:srgbClr val="0000CC"/>
                </a:solidFill>
                <a:latin typeface="Arial Black" pitchFamily="34" charset="0"/>
              </a:rPr>
              <a:t>Legge di </a:t>
            </a:r>
            <a:r>
              <a:rPr lang="it-IT" sz="2000" b="1" u="sng" dirty="0" err="1" smtClean="0">
                <a:solidFill>
                  <a:srgbClr val="0000CC"/>
                </a:solidFill>
                <a:latin typeface="Arial Black" pitchFamily="34" charset="0"/>
              </a:rPr>
              <a:t>Hooke</a:t>
            </a:r>
            <a:r>
              <a:rPr lang="it-IT" sz="2000" dirty="0" smtClean="0">
                <a:latin typeface="Arial Black" pitchFamily="34" charset="0"/>
              </a:rPr>
              <a:t>:</a:t>
            </a:r>
          </a:p>
          <a:p>
            <a:pPr algn="ctr"/>
            <a:endParaRPr lang="it-IT" sz="2000" dirty="0" smtClean="0">
              <a:latin typeface="Arial Black" pitchFamily="34" charset="0"/>
            </a:endParaRPr>
          </a:p>
          <a:p>
            <a:pPr algn="ctr"/>
            <a:r>
              <a:rPr lang="it-IT" sz="2000" dirty="0" smtClean="0">
                <a:latin typeface="Arial Black" pitchFamily="34" charset="0"/>
              </a:rPr>
              <a:t>F = -k x</a:t>
            </a:r>
          </a:p>
          <a:p>
            <a:pPr algn="ctr"/>
            <a:endParaRPr lang="it-IT" sz="1000" dirty="0" smtClean="0">
              <a:latin typeface="Arial Black" pitchFamily="34" charset="0"/>
            </a:endParaRPr>
          </a:p>
          <a:p>
            <a:pPr algn="ctr"/>
            <a:r>
              <a:rPr lang="it-IT" sz="2000" dirty="0" smtClean="0">
                <a:latin typeface="Arial Black" pitchFamily="34" charset="0"/>
              </a:rPr>
              <a:t>Il segno meno indica che tale forza è diretta sempre in verso opposto allo spostamento del corpo.</a:t>
            </a: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CasellaDiTesto 7"/>
          <p:cNvSpPr txBox="1">
            <a:spLocks noChangeArrowheads="1"/>
          </p:cNvSpPr>
          <p:nvPr/>
        </p:nvSpPr>
        <p:spPr bwMode="auto">
          <a:xfrm>
            <a:off x="11519" y="404664"/>
            <a:ext cx="9143999" cy="646331"/>
          </a:xfrm>
          <a:prstGeom prst="rect">
            <a:avLst/>
          </a:prstGeom>
          <a:noFill/>
          <a:ln w="9525">
            <a:noFill/>
            <a:miter lim="800000"/>
            <a:headEnd/>
            <a:tailEnd/>
          </a:ln>
        </p:spPr>
        <p:txBody>
          <a:bodyPr wrap="square">
            <a:spAutoFit/>
          </a:bodyPr>
          <a:lstStyle/>
          <a:p>
            <a:pPr algn="ctr"/>
            <a:r>
              <a:rPr lang="it-IT" sz="3600" b="1" dirty="0" smtClean="0">
                <a:solidFill>
                  <a:schemeClr val="tx1">
                    <a:lumMod val="50000"/>
                    <a:lumOff val="50000"/>
                  </a:schemeClr>
                </a:solidFill>
                <a:latin typeface="Arial Narrow" pitchFamily="34" charset="0"/>
              </a:rPr>
              <a:t>Moto di un corpo soggetto ad una forza elastica</a:t>
            </a:r>
            <a:endParaRPr lang="it-IT" sz="3600" b="1" dirty="0">
              <a:solidFill>
                <a:schemeClr val="tx1">
                  <a:lumMod val="50000"/>
                  <a:lumOff val="50000"/>
                </a:schemeClr>
              </a:solidFill>
              <a:latin typeface="Arial Narrow" pitchFamily="34" charset="0"/>
            </a:endParaRPr>
          </a:p>
        </p:txBody>
      </p:sp>
      <p:sp>
        <p:nvSpPr>
          <p:cNvPr id="39" name="Rettangolo 38"/>
          <p:cNvSpPr/>
          <p:nvPr/>
        </p:nvSpPr>
        <p:spPr>
          <a:xfrm>
            <a:off x="357158" y="1389768"/>
            <a:ext cx="8429684" cy="3539430"/>
          </a:xfrm>
          <a:prstGeom prst="rect">
            <a:avLst/>
          </a:prstGeom>
        </p:spPr>
        <p:txBody>
          <a:bodyPr wrap="square">
            <a:spAutoFit/>
          </a:bodyPr>
          <a:lstStyle/>
          <a:p>
            <a:pPr algn="ctr"/>
            <a:r>
              <a:rPr lang="it-IT" sz="2400" dirty="0" smtClean="0">
                <a:latin typeface="Arial Black" pitchFamily="34" charset="0"/>
              </a:rPr>
              <a:t>Nella pratica si osserva che, sotto l’azione della forza di richiamo F, il corpo inizierà ad oscillare fra due punti equidistanti dalla posizione di equilibro con un </a:t>
            </a:r>
            <a:r>
              <a:rPr lang="it-IT" sz="2400" dirty="0" smtClean="0">
                <a:solidFill>
                  <a:srgbClr val="FF0000"/>
                </a:solidFill>
                <a:latin typeface="Arial Black" pitchFamily="34" charset="0"/>
              </a:rPr>
              <a:t>moto armonico semplice</a:t>
            </a:r>
            <a:r>
              <a:rPr lang="it-IT" sz="2400" dirty="0" smtClean="0">
                <a:latin typeface="Arial Black" pitchFamily="34" charset="0"/>
              </a:rPr>
              <a:t>, le cui caratteristiche dipendono dalla costante elastica della molla e dalla massa del corpo.</a:t>
            </a:r>
          </a:p>
          <a:p>
            <a:pPr algn="ctr"/>
            <a:endParaRPr lang="it-IT" sz="2000" dirty="0" smtClean="0">
              <a:solidFill>
                <a:srgbClr val="FF0000"/>
              </a:solidFill>
              <a:latin typeface="Arial Black" pitchFamily="34" charset="0"/>
            </a:endParaRPr>
          </a:p>
          <a:p>
            <a:pPr algn="ctr"/>
            <a:r>
              <a:rPr lang="it-IT" sz="2000" dirty="0" smtClean="0">
                <a:solidFill>
                  <a:srgbClr val="FF0000"/>
                </a:solidFill>
                <a:latin typeface="Arial Black" pitchFamily="34" charset="0"/>
              </a:rPr>
              <a:t>► </a:t>
            </a:r>
            <a:r>
              <a:rPr lang="it-IT" sz="2000" dirty="0" smtClean="0">
                <a:latin typeface="Arial Black" pitchFamily="34" charset="0"/>
              </a:rPr>
              <a:t>La </a:t>
            </a:r>
            <a:r>
              <a:rPr lang="it-IT" sz="2000" dirty="0" smtClean="0">
                <a:solidFill>
                  <a:srgbClr val="FF0000"/>
                </a:solidFill>
                <a:latin typeface="Arial Black" pitchFamily="34" charset="0"/>
              </a:rPr>
              <a:t>costante elastica k</a:t>
            </a:r>
            <a:r>
              <a:rPr lang="it-IT" sz="2000" dirty="0" smtClean="0">
                <a:latin typeface="Arial Black" pitchFamily="34" charset="0"/>
              </a:rPr>
              <a:t> è una proprietà caratteristica della molla che dipende dal </a:t>
            </a:r>
            <a:r>
              <a:rPr lang="it-IT" sz="2000" dirty="0" smtClean="0">
                <a:solidFill>
                  <a:srgbClr val="0000CC"/>
                </a:solidFill>
                <a:latin typeface="Arial Black" pitchFamily="34" charset="0"/>
              </a:rPr>
              <a:t>materiale</a:t>
            </a:r>
            <a:r>
              <a:rPr lang="it-IT" sz="2000" dirty="0" smtClean="0">
                <a:latin typeface="Arial Black" pitchFamily="34" charset="0"/>
              </a:rPr>
              <a:t> di cui è costituita, dalla sua </a:t>
            </a:r>
            <a:r>
              <a:rPr lang="it-IT" sz="2000" dirty="0" smtClean="0">
                <a:solidFill>
                  <a:srgbClr val="0000CC"/>
                </a:solidFill>
                <a:latin typeface="Arial Black" pitchFamily="34" charset="0"/>
              </a:rPr>
              <a:t>forma</a:t>
            </a:r>
            <a:r>
              <a:rPr lang="it-IT" sz="2000" dirty="0" smtClean="0">
                <a:latin typeface="Arial Black" pitchFamily="34" charset="0"/>
              </a:rPr>
              <a:t> e dalle sue </a:t>
            </a:r>
            <a:r>
              <a:rPr lang="it-IT" sz="2000" dirty="0" smtClean="0">
                <a:solidFill>
                  <a:srgbClr val="0000CC"/>
                </a:solidFill>
                <a:latin typeface="Arial Black" pitchFamily="34" charset="0"/>
              </a:rPr>
              <a:t>dimensioni</a:t>
            </a:r>
            <a:r>
              <a:rPr lang="it-IT" sz="2000" dirty="0" smtClean="0">
                <a:latin typeface="Arial Black" pitchFamily="34" charset="0"/>
              </a:rPr>
              <a:t>.</a:t>
            </a:r>
            <a:endParaRPr lang="it-IT" sz="2000" dirty="0" smtClean="0">
              <a:solidFill>
                <a:srgbClr val="FF0000"/>
              </a:solidFill>
              <a:latin typeface="Arial Black" pitchFamily="34"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CasellaDiTesto 7"/>
          <p:cNvSpPr txBox="1">
            <a:spLocks noChangeArrowheads="1"/>
          </p:cNvSpPr>
          <p:nvPr/>
        </p:nvSpPr>
        <p:spPr bwMode="auto">
          <a:xfrm>
            <a:off x="0" y="476250"/>
            <a:ext cx="9143999" cy="646331"/>
          </a:xfrm>
          <a:prstGeom prst="rect">
            <a:avLst/>
          </a:prstGeom>
          <a:noFill/>
          <a:ln w="9525">
            <a:noFill/>
            <a:miter lim="800000"/>
            <a:headEnd/>
            <a:tailEnd/>
          </a:ln>
        </p:spPr>
        <p:txBody>
          <a:bodyPr wrap="square">
            <a:spAutoFit/>
          </a:bodyPr>
          <a:lstStyle/>
          <a:p>
            <a:pPr algn="ctr"/>
            <a:r>
              <a:rPr lang="it-IT" sz="3600" b="1" dirty="0" smtClean="0">
                <a:solidFill>
                  <a:schemeClr val="tx1">
                    <a:lumMod val="50000"/>
                    <a:lumOff val="50000"/>
                  </a:schemeClr>
                </a:solidFill>
                <a:latin typeface="Arial Narrow" pitchFamily="34" charset="0"/>
              </a:rPr>
              <a:t>Leggi di Keplero e la gravitazione universale</a:t>
            </a:r>
            <a:endParaRPr lang="it-IT" sz="3600" b="1" dirty="0">
              <a:solidFill>
                <a:schemeClr val="tx1">
                  <a:lumMod val="50000"/>
                  <a:lumOff val="50000"/>
                </a:schemeClr>
              </a:solidFill>
              <a:latin typeface="Arial Narrow" pitchFamily="34" charset="0"/>
            </a:endParaRPr>
          </a:p>
        </p:txBody>
      </p:sp>
      <p:sp>
        <p:nvSpPr>
          <p:cNvPr id="39" name="Rettangolo 38"/>
          <p:cNvSpPr/>
          <p:nvPr/>
        </p:nvSpPr>
        <p:spPr>
          <a:xfrm>
            <a:off x="357158" y="1214422"/>
            <a:ext cx="8429684" cy="4339650"/>
          </a:xfrm>
          <a:prstGeom prst="rect">
            <a:avLst/>
          </a:prstGeom>
        </p:spPr>
        <p:txBody>
          <a:bodyPr wrap="square">
            <a:spAutoFit/>
          </a:bodyPr>
          <a:lstStyle/>
          <a:p>
            <a:pPr algn="ctr"/>
            <a:r>
              <a:rPr lang="it-IT" sz="2400" dirty="0" smtClean="0">
                <a:latin typeface="Arial Black" pitchFamily="34" charset="0"/>
              </a:rPr>
              <a:t>Lo scienziato tedesco Johannes Kepler (in italiano </a:t>
            </a:r>
            <a:r>
              <a:rPr lang="it-IT" sz="2400" b="1" dirty="0" smtClean="0">
                <a:solidFill>
                  <a:srgbClr val="0000CC"/>
                </a:solidFill>
                <a:latin typeface="Arial Black" pitchFamily="34" charset="0"/>
              </a:rPr>
              <a:t>Keplero</a:t>
            </a:r>
            <a:r>
              <a:rPr lang="it-IT" sz="2400" dirty="0" smtClean="0">
                <a:latin typeface="Arial Black" pitchFamily="34" charset="0"/>
              </a:rPr>
              <a:t>), dopo lunghi studi astronomici, all’inizio del ‘600, formulò 3 importanti leggi:</a:t>
            </a:r>
          </a:p>
          <a:p>
            <a:pPr algn="ctr"/>
            <a:endParaRPr lang="it-IT" sz="1600" dirty="0" smtClean="0">
              <a:solidFill>
                <a:srgbClr val="FF0000"/>
              </a:solidFill>
              <a:latin typeface="Arial Black" pitchFamily="34" charset="0"/>
            </a:endParaRPr>
          </a:p>
          <a:p>
            <a:pPr algn="ctr"/>
            <a:r>
              <a:rPr lang="it-IT" sz="2400" dirty="0" smtClean="0">
                <a:latin typeface="Arial Black" pitchFamily="34" charset="0"/>
              </a:rPr>
              <a:t>La </a:t>
            </a:r>
            <a:r>
              <a:rPr lang="it-IT" sz="2400" b="1" u="sng" dirty="0" smtClean="0">
                <a:solidFill>
                  <a:srgbClr val="FF0000"/>
                </a:solidFill>
                <a:latin typeface="Arial Black" pitchFamily="34" charset="0"/>
              </a:rPr>
              <a:t>1</a:t>
            </a:r>
            <a:r>
              <a:rPr lang="it-IT" sz="2400" b="1" u="sng" baseline="30000" dirty="0" smtClean="0">
                <a:solidFill>
                  <a:srgbClr val="FF0000"/>
                </a:solidFill>
                <a:latin typeface="Arial Black" pitchFamily="34" charset="0"/>
              </a:rPr>
              <a:t>a</a:t>
            </a:r>
            <a:r>
              <a:rPr lang="it-IT" sz="2400" b="1" u="sng" dirty="0" smtClean="0">
                <a:solidFill>
                  <a:srgbClr val="FF0000"/>
                </a:solidFill>
                <a:latin typeface="Arial Black" pitchFamily="34" charset="0"/>
              </a:rPr>
              <a:t> legge di Keplero</a:t>
            </a:r>
            <a:r>
              <a:rPr lang="it-IT" sz="2400" dirty="0" smtClean="0">
                <a:latin typeface="Arial Black" pitchFamily="34" charset="0"/>
              </a:rPr>
              <a:t> afferma: </a:t>
            </a:r>
            <a:r>
              <a:rPr lang="it-IT" sz="2400" b="1" i="1" dirty="0" smtClean="0">
                <a:solidFill>
                  <a:srgbClr val="FF0000"/>
                </a:solidFill>
                <a:latin typeface="Arial Black" pitchFamily="34" charset="0"/>
              </a:rPr>
              <a:t>“i pianeti ruotano intorno al Sole descrivendo orbite piane; queste orbite sono ellissi di cui il Sole occupa uno dei due fuochi”</a:t>
            </a:r>
            <a:r>
              <a:rPr lang="it-IT" sz="2400" dirty="0" smtClean="0">
                <a:latin typeface="Arial Black" pitchFamily="34" charset="0"/>
              </a:rPr>
              <a:t>.</a:t>
            </a:r>
          </a:p>
          <a:p>
            <a:pPr algn="ctr"/>
            <a:endParaRPr lang="it-IT" sz="2400" dirty="0" smtClean="0">
              <a:latin typeface="Arial Black" pitchFamily="34" charset="0"/>
            </a:endParaRPr>
          </a:p>
          <a:p>
            <a:pPr algn="ctr"/>
            <a:r>
              <a:rPr lang="it-IT" sz="2000" dirty="0" smtClean="0">
                <a:latin typeface="Arial Black" pitchFamily="34" charset="0"/>
              </a:rPr>
              <a:t>(Si ricorda dalla matematica che l’ellisse è il luogo geometrico dei punti di un piano per i quali la somma delle distanze da due punti fissi, detti fuochi, è costante).</a:t>
            </a: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Immagine 6" descr="shutterstock_27695740.jpg"/>
          <p:cNvPicPr>
            <a:picLocks noChangeAspect="1" noChangeArrowheads="1"/>
          </p:cNvPicPr>
          <p:nvPr/>
        </p:nvPicPr>
        <p:blipFill>
          <a:blip r:embed="rId2" cstate="print"/>
          <a:srcRect/>
          <a:stretch>
            <a:fillRect/>
          </a:stretch>
        </p:blipFill>
        <p:spPr bwMode="auto">
          <a:xfrm>
            <a:off x="357188" y="427897"/>
            <a:ext cx="3559175" cy="4214812"/>
          </a:xfrm>
          <a:prstGeom prst="rect">
            <a:avLst/>
          </a:prstGeom>
          <a:noFill/>
          <a:ln w="9525">
            <a:noFill/>
            <a:miter lim="800000"/>
            <a:headEnd/>
            <a:tailEnd/>
          </a:ln>
        </p:spPr>
      </p:pic>
      <p:sp>
        <p:nvSpPr>
          <p:cNvPr id="11268" name="Rettangolo 7"/>
          <p:cNvSpPr>
            <a:spLocks noChangeArrowheads="1"/>
          </p:cNvSpPr>
          <p:nvPr/>
        </p:nvSpPr>
        <p:spPr bwMode="auto">
          <a:xfrm>
            <a:off x="1500188" y="1499459"/>
            <a:ext cx="1428750" cy="1928813"/>
          </a:xfrm>
          <a:prstGeom prst="rect">
            <a:avLst/>
          </a:prstGeom>
          <a:noFill/>
          <a:ln w="9525">
            <a:noFill/>
            <a:miter lim="800000"/>
            <a:headEnd/>
            <a:tailEnd/>
          </a:ln>
        </p:spPr>
        <p:txBody>
          <a:bodyPr>
            <a:spAutoFit/>
          </a:bodyPr>
          <a:lstStyle/>
          <a:p>
            <a:pPr algn="ctr"/>
            <a:r>
              <a:rPr lang="it-IT" sz="2400">
                <a:solidFill>
                  <a:srgbClr val="FF0000"/>
                </a:solidFill>
                <a:latin typeface="Brush Script MT" pitchFamily="66" charset="0"/>
                <a:ea typeface="MS PGothic" pitchFamily="34" charset="-128"/>
              </a:rPr>
              <a:t>Argomenti che verranno trattati in questa lezione:</a:t>
            </a:r>
          </a:p>
        </p:txBody>
      </p:sp>
      <p:sp>
        <p:nvSpPr>
          <p:cNvPr id="9" name="Text Box 7"/>
          <p:cNvSpPr txBox="1">
            <a:spLocks noChangeArrowheads="1"/>
          </p:cNvSpPr>
          <p:nvPr/>
        </p:nvSpPr>
        <p:spPr bwMode="auto">
          <a:xfrm>
            <a:off x="4000496" y="499313"/>
            <a:ext cx="4786346" cy="4585871"/>
          </a:xfrm>
          <a:prstGeom prst="rect">
            <a:avLst/>
          </a:prstGeom>
          <a:blipFill dpi="0" rotWithShape="1">
            <a:blip r:embed="rId3" cstate="print"/>
            <a:srcRect/>
            <a:stretch>
              <a:fillRect/>
            </a:stretch>
          </a:blipFill>
          <a:ln w="9525">
            <a:noFill/>
            <a:miter lim="800000"/>
            <a:headEnd/>
            <a:tailEnd/>
          </a:ln>
        </p:spPr>
        <p:txBody>
          <a:bodyPr wrap="square">
            <a:spAutoFit/>
          </a:bodyPr>
          <a:lstStyle/>
          <a:p>
            <a:pPr>
              <a:buClr>
                <a:srgbClr val="7E2D00"/>
              </a:buClr>
              <a:buFont typeface="Arial" charset="0"/>
              <a:buChar char="►"/>
              <a:defRPr/>
            </a:pPr>
            <a:r>
              <a:rPr lang="it-IT" sz="2000" b="1" dirty="0" smtClean="0">
                <a:solidFill>
                  <a:srgbClr val="FF0000"/>
                </a:solidFill>
                <a:latin typeface="+mn-lt"/>
              </a:rPr>
              <a:t>Elementi di dinamica e di statica:</a:t>
            </a:r>
          </a:p>
          <a:p>
            <a:pPr>
              <a:buClr>
                <a:srgbClr val="7E2D00"/>
              </a:buClr>
              <a:buFont typeface="Arial" charset="0"/>
              <a:buChar char="►"/>
              <a:defRPr/>
            </a:pPr>
            <a:r>
              <a:rPr lang="it-IT" sz="1600" dirty="0" smtClean="0">
                <a:latin typeface="+mn-lt"/>
              </a:rPr>
              <a:t>La dinamica;</a:t>
            </a:r>
          </a:p>
          <a:p>
            <a:pPr>
              <a:buClr>
                <a:srgbClr val="7E2D00"/>
              </a:buClr>
              <a:buFont typeface="Arial" charset="0"/>
              <a:buChar char="►"/>
              <a:defRPr/>
            </a:pPr>
            <a:r>
              <a:rPr lang="it-IT" sz="1600" dirty="0" smtClean="0">
                <a:latin typeface="+mn-lt"/>
              </a:rPr>
              <a:t>1° principio della dinamica;</a:t>
            </a:r>
          </a:p>
          <a:p>
            <a:pPr>
              <a:buClr>
                <a:srgbClr val="7E2D00"/>
              </a:buClr>
              <a:buFont typeface="Arial" charset="0"/>
              <a:buChar char="►"/>
              <a:defRPr/>
            </a:pPr>
            <a:r>
              <a:rPr lang="it-IT" sz="1600" dirty="0" smtClean="0">
                <a:latin typeface="+mn-lt"/>
              </a:rPr>
              <a:t>2° principio della dinamica; </a:t>
            </a:r>
          </a:p>
          <a:p>
            <a:pPr>
              <a:buClr>
                <a:srgbClr val="7E2D00"/>
              </a:buClr>
              <a:buFont typeface="Arial" charset="0"/>
              <a:buChar char="►"/>
              <a:defRPr/>
            </a:pPr>
            <a:r>
              <a:rPr lang="it-IT" sz="1600" dirty="0" smtClean="0">
                <a:latin typeface="+mn-lt"/>
              </a:rPr>
              <a:t>Massa inerziale;</a:t>
            </a:r>
          </a:p>
          <a:p>
            <a:pPr>
              <a:buClr>
                <a:srgbClr val="7E2D00"/>
              </a:buClr>
              <a:buFont typeface="Arial" charset="0"/>
              <a:buChar char="►"/>
              <a:defRPr/>
            </a:pPr>
            <a:r>
              <a:rPr lang="it-IT" sz="1600" dirty="0" smtClean="0">
                <a:latin typeface="+mn-lt"/>
              </a:rPr>
              <a:t>Peso di un corpo;</a:t>
            </a:r>
          </a:p>
          <a:p>
            <a:pPr>
              <a:buClr>
                <a:srgbClr val="7E2D00"/>
              </a:buClr>
              <a:buFont typeface="Arial" charset="0"/>
              <a:buChar char="►"/>
              <a:defRPr/>
            </a:pPr>
            <a:r>
              <a:rPr lang="it-IT" sz="1600" dirty="0" smtClean="0">
                <a:latin typeface="+mn-lt"/>
              </a:rPr>
              <a:t>Peso e massa;</a:t>
            </a:r>
          </a:p>
          <a:p>
            <a:pPr>
              <a:buClr>
                <a:srgbClr val="7E2D00"/>
              </a:buClr>
              <a:buFont typeface="Arial" charset="0"/>
              <a:buChar char="►"/>
              <a:defRPr/>
            </a:pPr>
            <a:r>
              <a:rPr lang="it-IT" sz="1600" dirty="0" smtClean="0">
                <a:latin typeface="+mn-lt"/>
              </a:rPr>
              <a:t>3° principio della dinamica;</a:t>
            </a:r>
          </a:p>
          <a:p>
            <a:pPr>
              <a:buClr>
                <a:srgbClr val="7E2D00"/>
              </a:buClr>
              <a:buFont typeface="Arial" charset="0"/>
              <a:buChar char="►"/>
              <a:defRPr/>
            </a:pPr>
            <a:r>
              <a:rPr lang="it-IT" sz="1600" dirty="0" smtClean="0">
                <a:latin typeface="+mn-lt"/>
              </a:rPr>
              <a:t>Moto di un corpo su un piano inclinato;</a:t>
            </a:r>
          </a:p>
          <a:p>
            <a:pPr>
              <a:buClr>
                <a:srgbClr val="7E2D00"/>
              </a:buClr>
              <a:buFont typeface="Arial" charset="0"/>
              <a:buChar char="►"/>
              <a:defRPr/>
            </a:pPr>
            <a:r>
              <a:rPr lang="it-IT" sz="1600" dirty="0" smtClean="0">
                <a:latin typeface="+mn-lt"/>
              </a:rPr>
              <a:t>Moto di un corpo soggetto ad una forza elastica;</a:t>
            </a:r>
          </a:p>
          <a:p>
            <a:pPr>
              <a:buClr>
                <a:srgbClr val="7E2D00"/>
              </a:buClr>
              <a:buFont typeface="Arial" charset="0"/>
              <a:buChar char="►"/>
              <a:defRPr/>
            </a:pPr>
            <a:r>
              <a:rPr lang="it-IT" sz="1600" dirty="0" smtClean="0">
                <a:latin typeface="+mn-lt"/>
              </a:rPr>
              <a:t>Leggi di Keplero e la gravitazione universale;</a:t>
            </a:r>
          </a:p>
          <a:p>
            <a:pPr>
              <a:buClr>
                <a:srgbClr val="7E2D00"/>
              </a:buClr>
              <a:buFont typeface="Arial" charset="0"/>
              <a:buChar char="►"/>
              <a:defRPr/>
            </a:pPr>
            <a:r>
              <a:rPr lang="it-IT" sz="1600" dirty="0" smtClean="0">
                <a:latin typeface="+mn-lt"/>
              </a:rPr>
              <a:t>La legge di gravitazione universale;</a:t>
            </a:r>
          </a:p>
          <a:p>
            <a:pPr>
              <a:buClr>
                <a:srgbClr val="7E2D00"/>
              </a:buClr>
              <a:buFont typeface="Arial" charset="0"/>
              <a:buChar char="►"/>
              <a:defRPr/>
            </a:pPr>
            <a:r>
              <a:rPr lang="it-IT" sz="1600" dirty="0" smtClean="0">
                <a:latin typeface="+mn-lt"/>
              </a:rPr>
              <a:t>L’attrito;</a:t>
            </a:r>
          </a:p>
          <a:p>
            <a:pPr>
              <a:buClr>
                <a:srgbClr val="7E2D00"/>
              </a:buClr>
              <a:buFont typeface="Arial" charset="0"/>
              <a:buChar char="►"/>
              <a:defRPr/>
            </a:pPr>
            <a:r>
              <a:rPr lang="it-IT" sz="1600" dirty="0" smtClean="0">
                <a:latin typeface="+mn-lt"/>
              </a:rPr>
              <a:t>La forza centripeta e la forza centrifuga;</a:t>
            </a:r>
          </a:p>
          <a:p>
            <a:pPr>
              <a:buClr>
                <a:srgbClr val="7E2D00"/>
              </a:buClr>
              <a:buFont typeface="Arial" charset="0"/>
              <a:buChar char="►"/>
              <a:defRPr/>
            </a:pPr>
            <a:r>
              <a:rPr lang="it-IT" sz="1600" dirty="0" smtClean="0">
                <a:latin typeface="+mn-lt"/>
              </a:rPr>
              <a:t>Quantità di moto;</a:t>
            </a:r>
          </a:p>
          <a:p>
            <a:pPr>
              <a:buClr>
                <a:srgbClr val="7E2D00"/>
              </a:buClr>
              <a:buFont typeface="Arial" charset="0"/>
              <a:buChar char="►"/>
              <a:defRPr/>
            </a:pPr>
            <a:r>
              <a:rPr lang="it-IT" sz="1600" dirty="0" smtClean="0">
                <a:latin typeface="+mn-lt"/>
              </a:rPr>
              <a:t>Momento e momento angolare;</a:t>
            </a:r>
          </a:p>
          <a:p>
            <a:pPr>
              <a:buClr>
                <a:srgbClr val="7E2D00"/>
              </a:buClr>
              <a:buFont typeface="Arial" charset="0"/>
              <a:buChar char="►"/>
              <a:defRPr/>
            </a:pPr>
            <a:r>
              <a:rPr lang="it-IT" sz="1600" dirty="0" smtClean="0">
                <a:latin typeface="+mn-lt"/>
              </a:rPr>
              <a:t>Urti;</a:t>
            </a:r>
          </a:p>
          <a:p>
            <a:pPr>
              <a:buClr>
                <a:srgbClr val="7E2D00"/>
              </a:buClr>
              <a:buFont typeface="Arial" charset="0"/>
              <a:buChar char="►"/>
              <a:defRPr/>
            </a:pPr>
            <a:r>
              <a:rPr lang="it-IT" sz="1600" dirty="0" smtClean="0">
                <a:latin typeface="+mn-lt"/>
              </a:rPr>
              <a:t>La Statica.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CasellaDiTesto 7"/>
          <p:cNvSpPr txBox="1">
            <a:spLocks noChangeArrowheads="1"/>
          </p:cNvSpPr>
          <p:nvPr/>
        </p:nvSpPr>
        <p:spPr bwMode="auto">
          <a:xfrm>
            <a:off x="0" y="476250"/>
            <a:ext cx="9143999" cy="646331"/>
          </a:xfrm>
          <a:prstGeom prst="rect">
            <a:avLst/>
          </a:prstGeom>
          <a:noFill/>
          <a:ln w="9525">
            <a:noFill/>
            <a:miter lim="800000"/>
            <a:headEnd/>
            <a:tailEnd/>
          </a:ln>
        </p:spPr>
        <p:txBody>
          <a:bodyPr wrap="square">
            <a:spAutoFit/>
          </a:bodyPr>
          <a:lstStyle/>
          <a:p>
            <a:pPr algn="ctr"/>
            <a:r>
              <a:rPr lang="it-IT" sz="3600" b="1" dirty="0" smtClean="0">
                <a:solidFill>
                  <a:schemeClr val="tx1">
                    <a:lumMod val="50000"/>
                    <a:lumOff val="50000"/>
                  </a:schemeClr>
                </a:solidFill>
                <a:latin typeface="Arial Narrow" pitchFamily="34" charset="0"/>
              </a:rPr>
              <a:t>Leggi di Keplero e la gravitazione universale</a:t>
            </a:r>
            <a:endParaRPr lang="it-IT" sz="3600" b="1" dirty="0">
              <a:solidFill>
                <a:schemeClr val="tx1">
                  <a:lumMod val="50000"/>
                  <a:lumOff val="50000"/>
                </a:schemeClr>
              </a:solidFill>
              <a:latin typeface="Arial Narrow" pitchFamily="34" charset="0"/>
            </a:endParaRPr>
          </a:p>
        </p:txBody>
      </p:sp>
      <p:sp>
        <p:nvSpPr>
          <p:cNvPr id="39" name="Rettangolo 38"/>
          <p:cNvSpPr/>
          <p:nvPr/>
        </p:nvSpPr>
        <p:spPr>
          <a:xfrm>
            <a:off x="357158" y="1214422"/>
            <a:ext cx="8429684" cy="4524315"/>
          </a:xfrm>
          <a:prstGeom prst="rect">
            <a:avLst/>
          </a:prstGeom>
        </p:spPr>
        <p:txBody>
          <a:bodyPr wrap="square">
            <a:spAutoFit/>
          </a:bodyPr>
          <a:lstStyle/>
          <a:p>
            <a:pPr algn="ctr"/>
            <a:r>
              <a:rPr lang="it-IT" sz="2400" dirty="0" smtClean="0">
                <a:latin typeface="Arial Black" pitchFamily="34" charset="0"/>
              </a:rPr>
              <a:t>La </a:t>
            </a:r>
            <a:r>
              <a:rPr lang="it-IT" sz="2400" b="1" u="sng" dirty="0" smtClean="0">
                <a:solidFill>
                  <a:srgbClr val="FF0000"/>
                </a:solidFill>
                <a:latin typeface="Arial Black" pitchFamily="34" charset="0"/>
              </a:rPr>
              <a:t>2</a:t>
            </a:r>
            <a:r>
              <a:rPr lang="it-IT" sz="2400" b="1" u="sng" baseline="30000" dirty="0" smtClean="0">
                <a:solidFill>
                  <a:srgbClr val="FF0000"/>
                </a:solidFill>
                <a:latin typeface="Arial Black" pitchFamily="34" charset="0"/>
              </a:rPr>
              <a:t>a</a:t>
            </a:r>
            <a:r>
              <a:rPr lang="it-IT" sz="2400" b="1" u="sng" dirty="0" smtClean="0">
                <a:solidFill>
                  <a:srgbClr val="FF0000"/>
                </a:solidFill>
                <a:latin typeface="Arial Black" pitchFamily="34" charset="0"/>
              </a:rPr>
              <a:t> legge di Keplero</a:t>
            </a:r>
            <a:r>
              <a:rPr lang="it-IT" sz="2400" dirty="0" smtClean="0">
                <a:latin typeface="Arial Black" pitchFamily="34" charset="0"/>
              </a:rPr>
              <a:t> afferma: </a:t>
            </a:r>
            <a:r>
              <a:rPr lang="it-IT" sz="2400" b="1" i="1" dirty="0" smtClean="0">
                <a:solidFill>
                  <a:srgbClr val="FF0000"/>
                </a:solidFill>
                <a:latin typeface="Arial Black" pitchFamily="34" charset="0"/>
              </a:rPr>
              <a:t>“la velocità dei pianeti lungo la loro orbita non è uniforme, ma è tale che il raggio vettore che unisce il pianeta al Sole descrive, in tempi uguali, aree uguali”</a:t>
            </a:r>
            <a:r>
              <a:rPr lang="it-IT" sz="2400" dirty="0" smtClean="0">
                <a:latin typeface="Arial Black" pitchFamily="34" charset="0"/>
              </a:rPr>
              <a:t>.</a:t>
            </a:r>
          </a:p>
          <a:p>
            <a:pPr algn="ctr"/>
            <a:endParaRPr lang="it-IT" sz="1200" dirty="0" smtClean="0">
              <a:latin typeface="Arial Black" pitchFamily="34" charset="0"/>
            </a:endParaRPr>
          </a:p>
          <a:p>
            <a:pPr algn="ctr"/>
            <a:endParaRPr lang="it-IT" sz="2400" dirty="0" smtClean="0">
              <a:latin typeface="Arial Black" pitchFamily="34" charset="0"/>
            </a:endParaRPr>
          </a:p>
          <a:p>
            <a:pPr algn="ctr"/>
            <a:r>
              <a:rPr lang="it-IT" sz="2400" dirty="0" smtClean="0">
                <a:latin typeface="Arial Black" pitchFamily="34" charset="0"/>
              </a:rPr>
              <a:t>La </a:t>
            </a:r>
            <a:r>
              <a:rPr lang="it-IT" sz="2400" b="1" u="sng" dirty="0" smtClean="0">
                <a:solidFill>
                  <a:srgbClr val="FF0000"/>
                </a:solidFill>
                <a:latin typeface="Arial Black" pitchFamily="34" charset="0"/>
              </a:rPr>
              <a:t>3</a:t>
            </a:r>
            <a:r>
              <a:rPr lang="it-IT" sz="2400" b="1" u="sng" baseline="30000" dirty="0" smtClean="0">
                <a:solidFill>
                  <a:srgbClr val="FF0000"/>
                </a:solidFill>
                <a:latin typeface="Arial Black" pitchFamily="34" charset="0"/>
              </a:rPr>
              <a:t>a</a:t>
            </a:r>
            <a:r>
              <a:rPr lang="it-IT" sz="2400" b="1" u="sng" dirty="0" smtClean="0">
                <a:solidFill>
                  <a:srgbClr val="FF0000"/>
                </a:solidFill>
                <a:latin typeface="Arial Black" pitchFamily="34" charset="0"/>
              </a:rPr>
              <a:t> legge di Keplero</a:t>
            </a:r>
            <a:r>
              <a:rPr lang="it-IT" sz="2400" dirty="0" smtClean="0">
                <a:latin typeface="Arial Black" pitchFamily="34" charset="0"/>
              </a:rPr>
              <a:t> afferma: </a:t>
            </a:r>
            <a:r>
              <a:rPr lang="it-IT" sz="2400" b="1" i="1" dirty="0" smtClean="0">
                <a:solidFill>
                  <a:srgbClr val="FF0000"/>
                </a:solidFill>
                <a:latin typeface="Arial Black" pitchFamily="34" charset="0"/>
              </a:rPr>
              <a:t>“nel moto dei pianeti intorno al Sole, i quadrati dei tempi di rivoluzione sono proporzionali ai cubi dei semiassi maggiori delle ellissi”</a:t>
            </a:r>
            <a:r>
              <a:rPr lang="it-IT" sz="2400" dirty="0" smtClean="0">
                <a:latin typeface="Arial Black" pitchFamily="34" charset="0"/>
              </a:rPr>
              <a:t>.</a:t>
            </a:r>
          </a:p>
          <a:p>
            <a:pPr algn="ctr"/>
            <a:endParaRPr lang="it-IT" sz="2000" dirty="0" smtClean="0">
              <a:latin typeface="Arial Black" pitchFamily="34" charset="0"/>
            </a:endParaRPr>
          </a:p>
          <a:p>
            <a:pPr algn="ctr"/>
            <a:r>
              <a:rPr lang="it-IT" sz="2000" dirty="0" smtClean="0">
                <a:latin typeface="Arial Black" pitchFamily="34" charset="0"/>
              </a:rPr>
              <a:t>(Si ricorda che la rivoluzione è il giro completo di un pianeta intorno al Sole).</a:t>
            </a: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CasellaDiTesto 7"/>
          <p:cNvSpPr txBox="1">
            <a:spLocks noChangeArrowheads="1"/>
          </p:cNvSpPr>
          <p:nvPr/>
        </p:nvSpPr>
        <p:spPr bwMode="auto">
          <a:xfrm>
            <a:off x="0" y="476250"/>
            <a:ext cx="9143999" cy="646331"/>
          </a:xfrm>
          <a:prstGeom prst="rect">
            <a:avLst/>
          </a:prstGeom>
          <a:noFill/>
          <a:ln w="9525">
            <a:noFill/>
            <a:miter lim="800000"/>
            <a:headEnd/>
            <a:tailEnd/>
          </a:ln>
        </p:spPr>
        <p:txBody>
          <a:bodyPr wrap="square">
            <a:spAutoFit/>
          </a:bodyPr>
          <a:lstStyle/>
          <a:p>
            <a:pPr algn="ctr"/>
            <a:r>
              <a:rPr lang="it-IT" sz="3600" dirty="0" smtClean="0">
                <a:solidFill>
                  <a:schemeClr val="tx1">
                    <a:lumMod val="50000"/>
                    <a:lumOff val="50000"/>
                  </a:schemeClr>
                </a:solidFill>
                <a:latin typeface="Arial Black" pitchFamily="34" charset="0"/>
              </a:rPr>
              <a:t>La legge di gravitazione universale</a:t>
            </a:r>
            <a:endParaRPr lang="it-IT" sz="3600" dirty="0">
              <a:solidFill>
                <a:schemeClr val="tx1">
                  <a:lumMod val="50000"/>
                  <a:lumOff val="50000"/>
                </a:schemeClr>
              </a:solidFill>
              <a:latin typeface="Arial Black" pitchFamily="34" charset="0"/>
            </a:endParaRPr>
          </a:p>
        </p:txBody>
      </p:sp>
      <p:sp>
        <p:nvSpPr>
          <p:cNvPr id="39" name="Rettangolo 38"/>
          <p:cNvSpPr/>
          <p:nvPr/>
        </p:nvSpPr>
        <p:spPr>
          <a:xfrm>
            <a:off x="357158" y="1214422"/>
            <a:ext cx="8429684" cy="4278094"/>
          </a:xfrm>
          <a:prstGeom prst="rect">
            <a:avLst/>
          </a:prstGeom>
        </p:spPr>
        <p:txBody>
          <a:bodyPr wrap="square">
            <a:spAutoFit/>
          </a:bodyPr>
          <a:lstStyle/>
          <a:p>
            <a:pPr algn="ctr"/>
            <a:r>
              <a:rPr lang="it-IT" sz="2400" dirty="0" smtClean="0">
                <a:latin typeface="Arial Black" pitchFamily="34" charset="0"/>
              </a:rPr>
              <a:t>Gli studi fatti da Keplero consentirono allo scienziato </a:t>
            </a:r>
            <a:r>
              <a:rPr lang="it-IT" sz="2400" b="1" dirty="0" smtClean="0">
                <a:solidFill>
                  <a:srgbClr val="0000CC"/>
                </a:solidFill>
                <a:latin typeface="Arial Black" pitchFamily="34" charset="0"/>
              </a:rPr>
              <a:t>Newton</a:t>
            </a:r>
            <a:r>
              <a:rPr lang="it-IT" sz="2400" dirty="0" smtClean="0">
                <a:latin typeface="Arial Black" pitchFamily="34" charset="0"/>
              </a:rPr>
              <a:t> di ricavare, nel 1867, la </a:t>
            </a:r>
            <a:r>
              <a:rPr lang="it-IT" sz="2400" b="1" dirty="0" smtClean="0">
                <a:solidFill>
                  <a:srgbClr val="FF0000"/>
                </a:solidFill>
                <a:latin typeface="Arial Black" pitchFamily="34" charset="0"/>
              </a:rPr>
              <a:t>legge di gravitazione universale</a:t>
            </a:r>
            <a:r>
              <a:rPr lang="it-IT" sz="2400" dirty="0" smtClean="0">
                <a:latin typeface="Arial Black" pitchFamily="34" charset="0"/>
              </a:rPr>
              <a:t>.</a:t>
            </a:r>
          </a:p>
          <a:p>
            <a:pPr algn="ctr"/>
            <a:r>
              <a:rPr lang="it-IT" sz="2000" dirty="0" smtClean="0">
                <a:latin typeface="Arial Black" pitchFamily="34" charset="0"/>
              </a:rPr>
              <a:t>Egli approssimò, innanzitutto, le orbite dei pianeti da ellittiche a circolari; in questo caso le leggi di Keplero diventano:</a:t>
            </a:r>
          </a:p>
          <a:p>
            <a:pPr algn="ctr"/>
            <a:endParaRPr lang="it-IT" sz="2000" dirty="0" smtClean="0">
              <a:latin typeface="Arial Black" pitchFamily="34" charset="0"/>
            </a:endParaRPr>
          </a:p>
          <a:p>
            <a:pPr algn="ctr"/>
            <a:r>
              <a:rPr lang="it-IT" sz="2000" dirty="0" smtClean="0">
                <a:latin typeface="Arial Black" pitchFamily="34" charset="0"/>
              </a:rPr>
              <a:t>1</a:t>
            </a:r>
            <a:r>
              <a:rPr lang="it-IT" sz="2000" baseline="30000" dirty="0" smtClean="0">
                <a:latin typeface="Arial Black" pitchFamily="34" charset="0"/>
              </a:rPr>
              <a:t>a</a:t>
            </a:r>
            <a:r>
              <a:rPr lang="it-IT" sz="2000" dirty="0" smtClean="0">
                <a:latin typeface="Arial Black" pitchFamily="34" charset="0"/>
              </a:rPr>
              <a:t> legge: </a:t>
            </a:r>
            <a:r>
              <a:rPr lang="it-IT" sz="2000" i="1" dirty="0" smtClean="0">
                <a:latin typeface="Arial Black" pitchFamily="34" charset="0"/>
              </a:rPr>
              <a:t>“i pianeti descrivono intorno al Sole orbite circolari aventi tutte al centro il Sole”</a:t>
            </a:r>
            <a:r>
              <a:rPr lang="it-IT" sz="2000" dirty="0" smtClean="0">
                <a:latin typeface="Arial Black" pitchFamily="34" charset="0"/>
              </a:rPr>
              <a:t>;</a:t>
            </a:r>
          </a:p>
          <a:p>
            <a:pPr algn="ctr"/>
            <a:r>
              <a:rPr lang="it-IT" sz="2000" dirty="0" smtClean="0">
                <a:latin typeface="Arial Black" pitchFamily="34" charset="0"/>
              </a:rPr>
              <a:t>2</a:t>
            </a:r>
            <a:r>
              <a:rPr lang="it-IT" sz="2000" baseline="30000" dirty="0" smtClean="0">
                <a:latin typeface="Arial Black" pitchFamily="34" charset="0"/>
              </a:rPr>
              <a:t>a</a:t>
            </a:r>
            <a:r>
              <a:rPr lang="it-IT" sz="2000" dirty="0" smtClean="0">
                <a:latin typeface="Arial Black" pitchFamily="34" charset="0"/>
              </a:rPr>
              <a:t> legge: </a:t>
            </a:r>
            <a:r>
              <a:rPr lang="it-IT" sz="2000" i="1" dirty="0" smtClean="0">
                <a:latin typeface="Arial Black" pitchFamily="34" charset="0"/>
              </a:rPr>
              <a:t>“il moto dei pianeti è uniforme”</a:t>
            </a:r>
            <a:r>
              <a:rPr lang="it-IT" sz="2000" dirty="0" smtClean="0">
                <a:latin typeface="Arial Black" pitchFamily="34" charset="0"/>
              </a:rPr>
              <a:t>;</a:t>
            </a:r>
          </a:p>
          <a:p>
            <a:pPr algn="ctr"/>
            <a:r>
              <a:rPr lang="it-IT" sz="2000" dirty="0" smtClean="0">
                <a:latin typeface="Arial Black" pitchFamily="34" charset="0"/>
              </a:rPr>
              <a:t>3</a:t>
            </a:r>
            <a:r>
              <a:rPr lang="it-IT" sz="2000" baseline="30000" dirty="0" smtClean="0">
                <a:latin typeface="Arial Black" pitchFamily="34" charset="0"/>
              </a:rPr>
              <a:t>a</a:t>
            </a:r>
            <a:r>
              <a:rPr lang="it-IT" sz="2000" dirty="0" smtClean="0">
                <a:latin typeface="Arial Black" pitchFamily="34" charset="0"/>
              </a:rPr>
              <a:t> legge: </a:t>
            </a:r>
            <a:r>
              <a:rPr lang="it-IT" sz="2000" i="1" dirty="0" smtClean="0">
                <a:latin typeface="Arial Black" pitchFamily="34" charset="0"/>
              </a:rPr>
              <a:t>“i quadrati dei tempi impiegati dai pianeti a descrivere le orbite sono proporzionali ai cubi dei raggi delle orbite stesse”</a:t>
            </a:r>
            <a:r>
              <a:rPr lang="it-IT" sz="2000" dirty="0" smtClean="0">
                <a:latin typeface="Arial Black" pitchFamily="34" charset="0"/>
              </a:rPr>
              <a:t>.</a:t>
            </a: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CasellaDiTesto 7"/>
          <p:cNvSpPr txBox="1">
            <a:spLocks noChangeArrowheads="1"/>
          </p:cNvSpPr>
          <p:nvPr/>
        </p:nvSpPr>
        <p:spPr bwMode="auto">
          <a:xfrm>
            <a:off x="0" y="476250"/>
            <a:ext cx="9143999" cy="646331"/>
          </a:xfrm>
          <a:prstGeom prst="rect">
            <a:avLst/>
          </a:prstGeom>
          <a:noFill/>
          <a:ln w="9525">
            <a:noFill/>
            <a:miter lim="800000"/>
            <a:headEnd/>
            <a:tailEnd/>
          </a:ln>
        </p:spPr>
        <p:txBody>
          <a:bodyPr wrap="square">
            <a:spAutoFit/>
          </a:bodyPr>
          <a:lstStyle/>
          <a:p>
            <a:pPr algn="ctr"/>
            <a:r>
              <a:rPr lang="it-IT" sz="3600" dirty="0" smtClean="0">
                <a:solidFill>
                  <a:schemeClr val="tx1">
                    <a:lumMod val="50000"/>
                    <a:lumOff val="50000"/>
                  </a:schemeClr>
                </a:solidFill>
                <a:latin typeface="Arial Black" pitchFamily="34" charset="0"/>
              </a:rPr>
              <a:t>La legge di gravitazione universale</a:t>
            </a:r>
            <a:endParaRPr lang="it-IT" sz="3600" dirty="0">
              <a:solidFill>
                <a:schemeClr val="tx1">
                  <a:lumMod val="50000"/>
                  <a:lumOff val="50000"/>
                </a:schemeClr>
              </a:solidFill>
              <a:latin typeface="Arial Black" pitchFamily="34" charset="0"/>
            </a:endParaRPr>
          </a:p>
        </p:txBody>
      </p:sp>
      <p:sp>
        <p:nvSpPr>
          <p:cNvPr id="39" name="Rettangolo 38"/>
          <p:cNvSpPr/>
          <p:nvPr/>
        </p:nvSpPr>
        <p:spPr>
          <a:xfrm>
            <a:off x="357158" y="1214422"/>
            <a:ext cx="8429684" cy="3785652"/>
          </a:xfrm>
          <a:prstGeom prst="rect">
            <a:avLst/>
          </a:prstGeom>
        </p:spPr>
        <p:txBody>
          <a:bodyPr wrap="square">
            <a:spAutoFit/>
          </a:bodyPr>
          <a:lstStyle/>
          <a:p>
            <a:pPr algn="ctr"/>
            <a:r>
              <a:rPr lang="it-IT" sz="2400" dirty="0" smtClean="0">
                <a:latin typeface="Arial Black" pitchFamily="34" charset="0"/>
              </a:rPr>
              <a:t>Successivamente, applicando le leggi di Keplero ed i principi della dinamica, formulò la </a:t>
            </a:r>
            <a:r>
              <a:rPr lang="it-IT" sz="2400" b="1" u="sng" dirty="0" smtClean="0">
                <a:solidFill>
                  <a:srgbClr val="FF0000"/>
                </a:solidFill>
                <a:latin typeface="Arial Black" pitchFamily="34" charset="0"/>
              </a:rPr>
              <a:t>legge di gravitazione universale</a:t>
            </a:r>
            <a:r>
              <a:rPr lang="it-IT" sz="2400" dirty="0" smtClean="0">
                <a:latin typeface="Arial Black" pitchFamily="34" charset="0"/>
              </a:rPr>
              <a:t>, che afferma:</a:t>
            </a:r>
          </a:p>
          <a:p>
            <a:pPr algn="ctr"/>
            <a:endParaRPr lang="it-IT" sz="2400" dirty="0" smtClean="0">
              <a:latin typeface="Arial Black" pitchFamily="34" charset="0"/>
            </a:endParaRPr>
          </a:p>
          <a:p>
            <a:pPr algn="ctr"/>
            <a:r>
              <a:rPr lang="it-IT" sz="2400" b="1" i="1" dirty="0" smtClean="0">
                <a:solidFill>
                  <a:srgbClr val="FF0000"/>
                </a:solidFill>
                <a:latin typeface="Arial Black" pitchFamily="34" charset="0"/>
              </a:rPr>
              <a:t>“ogni volta che due masse qualsiasi si trovano presenti nello spazio, si manifesta tra loro una forza di attrazione direttamente proporzionale alle masse stesse ed inversamente proporzionale al quadrato della distanza tra i rispettivi baricentri”</a:t>
            </a:r>
            <a:r>
              <a:rPr lang="it-IT" sz="2400" dirty="0" smtClean="0">
                <a:latin typeface="Arial Black" pitchFamily="34" charset="0"/>
              </a:rPr>
              <a:t>.</a:t>
            </a:r>
            <a:endParaRPr lang="it-IT" sz="2000" i="1" dirty="0" smtClean="0">
              <a:latin typeface="Arial Black" pitchFamily="34"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CasellaDiTesto 7"/>
          <p:cNvSpPr txBox="1">
            <a:spLocks noChangeArrowheads="1"/>
          </p:cNvSpPr>
          <p:nvPr/>
        </p:nvSpPr>
        <p:spPr bwMode="auto">
          <a:xfrm>
            <a:off x="0" y="476250"/>
            <a:ext cx="9143999" cy="646331"/>
          </a:xfrm>
          <a:prstGeom prst="rect">
            <a:avLst/>
          </a:prstGeom>
          <a:noFill/>
          <a:ln w="9525">
            <a:noFill/>
            <a:miter lim="800000"/>
            <a:headEnd/>
            <a:tailEnd/>
          </a:ln>
        </p:spPr>
        <p:txBody>
          <a:bodyPr wrap="square">
            <a:spAutoFit/>
          </a:bodyPr>
          <a:lstStyle/>
          <a:p>
            <a:pPr algn="ctr"/>
            <a:r>
              <a:rPr lang="it-IT" sz="3600" dirty="0" smtClean="0">
                <a:solidFill>
                  <a:schemeClr val="tx1">
                    <a:lumMod val="50000"/>
                    <a:lumOff val="50000"/>
                  </a:schemeClr>
                </a:solidFill>
                <a:latin typeface="Arial Black" pitchFamily="34" charset="0"/>
              </a:rPr>
              <a:t>La legge di gravitazione universale</a:t>
            </a:r>
            <a:endParaRPr lang="it-IT" sz="3600" dirty="0">
              <a:solidFill>
                <a:schemeClr val="tx1">
                  <a:lumMod val="50000"/>
                  <a:lumOff val="50000"/>
                </a:schemeClr>
              </a:solidFill>
              <a:latin typeface="Arial Black" pitchFamily="34" charset="0"/>
            </a:endParaRPr>
          </a:p>
        </p:txBody>
      </p:sp>
      <p:sp>
        <p:nvSpPr>
          <p:cNvPr id="39" name="Rettangolo 38"/>
          <p:cNvSpPr/>
          <p:nvPr/>
        </p:nvSpPr>
        <p:spPr>
          <a:xfrm>
            <a:off x="357158" y="1389768"/>
            <a:ext cx="8429684" cy="3908762"/>
          </a:xfrm>
          <a:prstGeom prst="rect">
            <a:avLst/>
          </a:prstGeom>
        </p:spPr>
        <p:txBody>
          <a:bodyPr wrap="square">
            <a:spAutoFit/>
          </a:bodyPr>
          <a:lstStyle/>
          <a:p>
            <a:pPr algn="ctr"/>
            <a:r>
              <a:rPr lang="it-IT" sz="2400" dirty="0" smtClean="0">
                <a:latin typeface="Arial Black" pitchFamily="34" charset="0"/>
              </a:rPr>
              <a:t>Tale forza è detta </a:t>
            </a:r>
            <a:r>
              <a:rPr lang="it-IT" sz="2400" b="1" dirty="0" smtClean="0">
                <a:solidFill>
                  <a:srgbClr val="FF0000"/>
                </a:solidFill>
                <a:latin typeface="Arial Black" pitchFamily="34" charset="0"/>
              </a:rPr>
              <a:t>gravitazione universale</a:t>
            </a:r>
            <a:r>
              <a:rPr lang="it-IT" sz="2400" dirty="0" smtClean="0">
                <a:latin typeface="Arial Black" pitchFamily="34" charset="0"/>
              </a:rPr>
              <a:t>.</a:t>
            </a:r>
          </a:p>
          <a:p>
            <a:pPr algn="ctr"/>
            <a:r>
              <a:rPr lang="it-IT" sz="2400" dirty="0" smtClean="0">
                <a:latin typeface="Arial Black" pitchFamily="34" charset="0"/>
              </a:rPr>
              <a:t>La sua espressione matematica assume la seguente forma:</a:t>
            </a:r>
          </a:p>
          <a:p>
            <a:pPr algn="ctr"/>
            <a:endParaRPr lang="it-IT" sz="2400" dirty="0" smtClean="0">
              <a:latin typeface="Arial Black" pitchFamily="34" charset="0"/>
            </a:endParaRPr>
          </a:p>
          <a:p>
            <a:pPr algn="ctr"/>
            <a:r>
              <a:rPr lang="it-IT" sz="2400" dirty="0" smtClean="0">
                <a:latin typeface="Arial Black" pitchFamily="34" charset="0"/>
              </a:rPr>
              <a:t>F = G m</a:t>
            </a:r>
            <a:r>
              <a:rPr lang="it-IT" sz="2400" baseline="-25000" dirty="0" smtClean="0">
                <a:latin typeface="Arial Black" pitchFamily="34" charset="0"/>
              </a:rPr>
              <a:t>1</a:t>
            </a:r>
            <a:r>
              <a:rPr lang="it-IT" sz="2400" dirty="0" smtClean="0">
                <a:latin typeface="Arial Black" pitchFamily="34" charset="0"/>
              </a:rPr>
              <a:t> m</a:t>
            </a:r>
            <a:r>
              <a:rPr lang="it-IT" sz="2400" baseline="-25000" dirty="0" smtClean="0">
                <a:latin typeface="Arial Black" pitchFamily="34" charset="0"/>
              </a:rPr>
              <a:t>2</a:t>
            </a:r>
            <a:r>
              <a:rPr lang="it-IT" sz="2400" dirty="0" smtClean="0">
                <a:latin typeface="Arial Black" pitchFamily="34" charset="0"/>
              </a:rPr>
              <a:t> / d</a:t>
            </a:r>
            <a:r>
              <a:rPr lang="it-IT" sz="2400" baseline="30000" dirty="0" smtClean="0">
                <a:latin typeface="Arial Black" pitchFamily="34" charset="0"/>
              </a:rPr>
              <a:t>2</a:t>
            </a:r>
            <a:r>
              <a:rPr lang="it-IT" sz="2400" dirty="0" smtClean="0">
                <a:latin typeface="Arial Black" pitchFamily="34" charset="0"/>
              </a:rPr>
              <a:t> </a:t>
            </a:r>
          </a:p>
          <a:p>
            <a:pPr algn="ctr"/>
            <a:endParaRPr lang="it-IT" sz="2400" dirty="0" smtClean="0">
              <a:latin typeface="Arial Black" pitchFamily="34" charset="0"/>
            </a:endParaRPr>
          </a:p>
          <a:p>
            <a:pPr algn="ctr"/>
            <a:endParaRPr lang="it-IT" sz="1600" dirty="0" smtClean="0">
              <a:latin typeface="Arial Black" pitchFamily="34" charset="0"/>
            </a:endParaRPr>
          </a:p>
          <a:p>
            <a:r>
              <a:rPr lang="it-IT" sz="2000" dirty="0" smtClean="0">
                <a:latin typeface="Arial Black" pitchFamily="34" charset="0"/>
              </a:rPr>
              <a:t>Essendo:</a:t>
            </a:r>
          </a:p>
          <a:p>
            <a:r>
              <a:rPr lang="it-IT" sz="2000" dirty="0" smtClean="0">
                <a:latin typeface="Arial Black" pitchFamily="34" charset="0"/>
              </a:rPr>
              <a:t>G una costante universale;</a:t>
            </a:r>
          </a:p>
          <a:p>
            <a:r>
              <a:rPr lang="it-IT" sz="2000" dirty="0" smtClean="0">
                <a:latin typeface="Arial Black" pitchFamily="34" charset="0"/>
              </a:rPr>
              <a:t>m</a:t>
            </a:r>
            <a:r>
              <a:rPr lang="it-IT" sz="2000" baseline="-25000" dirty="0" smtClean="0">
                <a:latin typeface="Arial Black" pitchFamily="34" charset="0"/>
              </a:rPr>
              <a:t>1</a:t>
            </a:r>
            <a:r>
              <a:rPr lang="it-IT" sz="2000" dirty="0" smtClean="0">
                <a:latin typeface="Arial Black" pitchFamily="34" charset="0"/>
              </a:rPr>
              <a:t>, m</a:t>
            </a:r>
            <a:r>
              <a:rPr lang="it-IT" sz="2000" baseline="-25000" dirty="0" smtClean="0">
                <a:latin typeface="Arial Black" pitchFamily="34" charset="0"/>
              </a:rPr>
              <a:t>2</a:t>
            </a:r>
            <a:r>
              <a:rPr lang="it-IT" sz="2000" dirty="0" smtClean="0">
                <a:latin typeface="Arial Black" pitchFamily="34" charset="0"/>
              </a:rPr>
              <a:t> le masse dei due corpi;</a:t>
            </a:r>
          </a:p>
          <a:p>
            <a:r>
              <a:rPr lang="it-IT" sz="2000" dirty="0" smtClean="0">
                <a:latin typeface="Arial Black" pitchFamily="34" charset="0"/>
              </a:rPr>
              <a:t>d la distanza tra i baricentri dei due corpi.</a:t>
            </a: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CasellaDiTesto 7"/>
          <p:cNvSpPr txBox="1">
            <a:spLocks noChangeArrowheads="1"/>
          </p:cNvSpPr>
          <p:nvPr/>
        </p:nvSpPr>
        <p:spPr bwMode="auto">
          <a:xfrm>
            <a:off x="0" y="476250"/>
            <a:ext cx="9143999" cy="646331"/>
          </a:xfrm>
          <a:prstGeom prst="rect">
            <a:avLst/>
          </a:prstGeom>
          <a:noFill/>
          <a:ln w="9525">
            <a:noFill/>
            <a:miter lim="800000"/>
            <a:headEnd/>
            <a:tailEnd/>
          </a:ln>
        </p:spPr>
        <p:txBody>
          <a:bodyPr wrap="square">
            <a:spAutoFit/>
          </a:bodyPr>
          <a:lstStyle/>
          <a:p>
            <a:pPr algn="ctr"/>
            <a:r>
              <a:rPr lang="it-IT" sz="3600" dirty="0" smtClean="0">
                <a:solidFill>
                  <a:schemeClr val="tx1">
                    <a:lumMod val="50000"/>
                    <a:lumOff val="50000"/>
                  </a:schemeClr>
                </a:solidFill>
                <a:latin typeface="Arial Black" pitchFamily="34" charset="0"/>
              </a:rPr>
              <a:t>L’attrito</a:t>
            </a:r>
            <a:endParaRPr lang="it-IT" sz="3600" dirty="0">
              <a:solidFill>
                <a:schemeClr val="tx1">
                  <a:lumMod val="50000"/>
                  <a:lumOff val="50000"/>
                </a:schemeClr>
              </a:solidFill>
              <a:latin typeface="Arial Black" pitchFamily="34" charset="0"/>
            </a:endParaRPr>
          </a:p>
        </p:txBody>
      </p:sp>
      <p:sp>
        <p:nvSpPr>
          <p:cNvPr id="39" name="Rettangolo 38"/>
          <p:cNvSpPr/>
          <p:nvPr/>
        </p:nvSpPr>
        <p:spPr>
          <a:xfrm>
            <a:off x="214282" y="1214422"/>
            <a:ext cx="8715436" cy="4154984"/>
          </a:xfrm>
          <a:prstGeom prst="rect">
            <a:avLst/>
          </a:prstGeom>
        </p:spPr>
        <p:txBody>
          <a:bodyPr wrap="square">
            <a:spAutoFit/>
          </a:bodyPr>
          <a:lstStyle/>
          <a:p>
            <a:pPr algn="ctr"/>
            <a:r>
              <a:rPr lang="it-IT" sz="2400" dirty="0" smtClean="0">
                <a:latin typeface="Arial Black" pitchFamily="34" charset="0"/>
              </a:rPr>
              <a:t>L’</a:t>
            </a:r>
            <a:r>
              <a:rPr lang="it-IT" sz="2400" b="1" u="sng" dirty="0" smtClean="0">
                <a:solidFill>
                  <a:srgbClr val="FF0000"/>
                </a:solidFill>
                <a:latin typeface="Arial Black" pitchFamily="34" charset="0"/>
              </a:rPr>
              <a:t>attrito si può definire come la resistenza che si oppone al moto relativo di due corpi a contatto</a:t>
            </a:r>
            <a:r>
              <a:rPr lang="it-IT" sz="2400" dirty="0" smtClean="0">
                <a:latin typeface="Arial Black" pitchFamily="34" charset="0"/>
              </a:rPr>
              <a:t>.</a:t>
            </a:r>
          </a:p>
          <a:p>
            <a:pPr algn="ctr"/>
            <a:endParaRPr lang="it-IT" sz="2400" dirty="0" smtClean="0">
              <a:latin typeface="Arial Black" pitchFamily="34" charset="0"/>
            </a:endParaRPr>
          </a:p>
          <a:p>
            <a:pPr algn="ctr"/>
            <a:r>
              <a:rPr lang="it-IT" sz="2400" dirty="0" smtClean="0">
                <a:latin typeface="Arial Black" pitchFamily="34" charset="0"/>
              </a:rPr>
              <a:t>L’attrito è una </a:t>
            </a:r>
            <a:r>
              <a:rPr lang="it-IT" sz="2400" dirty="0" smtClean="0">
                <a:solidFill>
                  <a:srgbClr val="FF0000"/>
                </a:solidFill>
                <a:latin typeface="Arial Black" pitchFamily="34" charset="0"/>
              </a:rPr>
              <a:t>forza diretta sempre in verso opposto al moto</a:t>
            </a:r>
            <a:r>
              <a:rPr lang="it-IT" sz="2400" dirty="0" smtClean="0">
                <a:latin typeface="Arial Black" pitchFamily="34" charset="0"/>
              </a:rPr>
              <a:t> ed ha le seguenti </a:t>
            </a:r>
            <a:r>
              <a:rPr lang="it-IT" sz="2400" dirty="0" smtClean="0">
                <a:solidFill>
                  <a:srgbClr val="0000CC"/>
                </a:solidFill>
                <a:latin typeface="Arial Black" pitchFamily="34" charset="0"/>
              </a:rPr>
              <a:t>caratteristiche</a:t>
            </a:r>
            <a:r>
              <a:rPr lang="it-IT" sz="2400" dirty="0" smtClean="0">
                <a:latin typeface="Arial Black" pitchFamily="34" charset="0"/>
              </a:rPr>
              <a:t>:</a:t>
            </a:r>
          </a:p>
          <a:p>
            <a:pPr algn="ctr"/>
            <a:endParaRPr lang="it-IT" sz="2400" dirty="0" smtClean="0">
              <a:latin typeface="Arial Black" pitchFamily="34" charset="0"/>
            </a:endParaRPr>
          </a:p>
          <a:p>
            <a:pPr algn="ctr"/>
            <a:r>
              <a:rPr lang="it-IT" sz="2400" dirty="0" smtClean="0">
                <a:latin typeface="Arial Black" pitchFamily="34" charset="0"/>
              </a:rPr>
              <a:t>● </a:t>
            </a:r>
            <a:r>
              <a:rPr lang="it-IT" sz="2400" dirty="0" smtClean="0">
                <a:solidFill>
                  <a:srgbClr val="0000CC"/>
                </a:solidFill>
                <a:latin typeface="Arial Black" pitchFamily="34" charset="0"/>
              </a:rPr>
              <a:t>è proporzionale alla reazione del piano sul quale il corpo è appoggiato</a:t>
            </a:r>
            <a:r>
              <a:rPr lang="it-IT" sz="2400" dirty="0" smtClean="0">
                <a:latin typeface="Arial Black" pitchFamily="34" charset="0"/>
              </a:rPr>
              <a:t>, ossia, f</a:t>
            </a:r>
            <a:r>
              <a:rPr lang="it-IT" sz="2400" baseline="-25000" dirty="0" smtClean="0">
                <a:latin typeface="Arial Black" pitchFamily="34" charset="0"/>
              </a:rPr>
              <a:t>a</a:t>
            </a:r>
            <a:r>
              <a:rPr lang="it-IT" sz="2400" dirty="0" smtClean="0">
                <a:latin typeface="Arial Black" pitchFamily="34" charset="0"/>
              </a:rPr>
              <a:t> = </a:t>
            </a:r>
            <a:r>
              <a:rPr lang="el-GR" sz="2400" dirty="0" smtClean="0">
                <a:latin typeface="Arial Black" pitchFamily="34" charset="0"/>
              </a:rPr>
              <a:t>μ</a:t>
            </a:r>
            <a:r>
              <a:rPr lang="it-IT" sz="2400" dirty="0" smtClean="0">
                <a:latin typeface="Arial Black" pitchFamily="34" charset="0"/>
              </a:rPr>
              <a:t> R, essendo </a:t>
            </a:r>
            <a:r>
              <a:rPr lang="el-GR" sz="2400" dirty="0" smtClean="0">
                <a:latin typeface="Arial Black" pitchFamily="34" charset="0"/>
              </a:rPr>
              <a:t>μ</a:t>
            </a:r>
            <a:endParaRPr lang="it-IT" sz="2400" dirty="0" smtClean="0">
              <a:latin typeface="Arial Black" pitchFamily="34" charset="0"/>
            </a:endParaRPr>
          </a:p>
          <a:p>
            <a:pPr algn="ctr"/>
            <a:r>
              <a:rPr lang="it-IT" sz="2400" dirty="0" smtClean="0">
                <a:latin typeface="Arial Black" pitchFamily="34" charset="0"/>
              </a:rPr>
              <a:t> il </a:t>
            </a:r>
            <a:r>
              <a:rPr lang="it-IT" sz="2400" u="sng" dirty="0" smtClean="0">
                <a:latin typeface="Arial Black" pitchFamily="34" charset="0"/>
              </a:rPr>
              <a:t>coefficiente di attrito</a:t>
            </a:r>
            <a:r>
              <a:rPr lang="it-IT" sz="2400" dirty="0" smtClean="0">
                <a:latin typeface="Arial Black" pitchFamily="34" charset="0"/>
              </a:rPr>
              <a:t>;</a:t>
            </a:r>
          </a:p>
          <a:p>
            <a:pPr algn="ctr"/>
            <a:r>
              <a:rPr lang="it-IT" sz="2400" dirty="0" smtClean="0">
                <a:latin typeface="Arial Black" pitchFamily="34" charset="0"/>
              </a:rPr>
              <a:t>● </a:t>
            </a:r>
            <a:r>
              <a:rPr lang="it-IT" sz="2400" dirty="0" smtClean="0">
                <a:solidFill>
                  <a:srgbClr val="0000CC"/>
                </a:solidFill>
                <a:latin typeface="Arial Black" pitchFamily="34" charset="0"/>
              </a:rPr>
              <a:t>dipende dalla natura delle superfici a contatto</a:t>
            </a:r>
            <a:r>
              <a:rPr lang="it-IT" sz="2400" dirty="0" smtClean="0">
                <a:latin typeface="Arial Black" pitchFamily="34" charset="0"/>
              </a:rPr>
              <a:t>;</a:t>
            </a:r>
          </a:p>
          <a:p>
            <a:pPr algn="ctr"/>
            <a:r>
              <a:rPr lang="it-IT" sz="2400" dirty="0" smtClean="0">
                <a:latin typeface="Arial Black" pitchFamily="34" charset="0"/>
              </a:rPr>
              <a:t>● </a:t>
            </a:r>
            <a:r>
              <a:rPr lang="it-IT" sz="2400" dirty="0" smtClean="0">
                <a:solidFill>
                  <a:srgbClr val="0000CC"/>
                </a:solidFill>
                <a:latin typeface="Arial Black" pitchFamily="34" charset="0"/>
              </a:rPr>
              <a:t>non dipende dalla velocità del corpo in moto</a:t>
            </a:r>
            <a:r>
              <a:rPr lang="it-IT" sz="2400" dirty="0" smtClean="0">
                <a:latin typeface="Arial Black" pitchFamily="34" charset="0"/>
              </a:rPr>
              <a:t>.</a:t>
            </a: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CasellaDiTesto 7"/>
          <p:cNvSpPr txBox="1">
            <a:spLocks noChangeArrowheads="1"/>
          </p:cNvSpPr>
          <p:nvPr/>
        </p:nvSpPr>
        <p:spPr bwMode="auto">
          <a:xfrm>
            <a:off x="0" y="476250"/>
            <a:ext cx="9143999" cy="646331"/>
          </a:xfrm>
          <a:prstGeom prst="rect">
            <a:avLst/>
          </a:prstGeom>
          <a:noFill/>
          <a:ln w="9525">
            <a:noFill/>
            <a:miter lim="800000"/>
            <a:headEnd/>
            <a:tailEnd/>
          </a:ln>
        </p:spPr>
        <p:txBody>
          <a:bodyPr wrap="square">
            <a:spAutoFit/>
          </a:bodyPr>
          <a:lstStyle/>
          <a:p>
            <a:pPr algn="ctr"/>
            <a:r>
              <a:rPr lang="it-IT" sz="3600" dirty="0" smtClean="0">
                <a:solidFill>
                  <a:schemeClr val="tx1">
                    <a:lumMod val="50000"/>
                    <a:lumOff val="50000"/>
                  </a:schemeClr>
                </a:solidFill>
                <a:latin typeface="Arial Black" pitchFamily="34" charset="0"/>
              </a:rPr>
              <a:t>L’attrito</a:t>
            </a:r>
            <a:endParaRPr lang="it-IT" sz="3600" dirty="0">
              <a:solidFill>
                <a:schemeClr val="tx1">
                  <a:lumMod val="50000"/>
                  <a:lumOff val="50000"/>
                </a:schemeClr>
              </a:solidFill>
              <a:latin typeface="Arial Black" pitchFamily="34" charset="0"/>
            </a:endParaRPr>
          </a:p>
        </p:txBody>
      </p:sp>
      <p:sp>
        <p:nvSpPr>
          <p:cNvPr id="39" name="Rettangolo 38"/>
          <p:cNvSpPr/>
          <p:nvPr/>
        </p:nvSpPr>
        <p:spPr>
          <a:xfrm>
            <a:off x="214282" y="1142984"/>
            <a:ext cx="8715436" cy="4308872"/>
          </a:xfrm>
          <a:prstGeom prst="rect">
            <a:avLst/>
          </a:prstGeom>
        </p:spPr>
        <p:txBody>
          <a:bodyPr wrap="square">
            <a:spAutoFit/>
          </a:bodyPr>
          <a:lstStyle/>
          <a:p>
            <a:pPr algn="ctr"/>
            <a:r>
              <a:rPr lang="it-IT" sz="2400" dirty="0" smtClean="0">
                <a:latin typeface="Arial Black" pitchFamily="34" charset="0"/>
              </a:rPr>
              <a:t>Esistono quattro diversi </a:t>
            </a:r>
            <a:r>
              <a:rPr lang="it-IT" sz="2400" b="1" dirty="0" smtClean="0">
                <a:solidFill>
                  <a:srgbClr val="0000CC"/>
                </a:solidFill>
                <a:latin typeface="Arial Black" pitchFamily="34" charset="0"/>
              </a:rPr>
              <a:t>tipi di attrito</a:t>
            </a:r>
            <a:r>
              <a:rPr lang="it-IT" sz="2400" dirty="0" smtClean="0">
                <a:latin typeface="Arial Black" pitchFamily="34" charset="0"/>
              </a:rPr>
              <a:t>:</a:t>
            </a:r>
          </a:p>
          <a:p>
            <a:pPr algn="ctr"/>
            <a:endParaRPr lang="it-IT" sz="1000" dirty="0" smtClean="0">
              <a:latin typeface="Arial Black" pitchFamily="34" charset="0"/>
            </a:endParaRPr>
          </a:p>
          <a:p>
            <a:pPr marL="457200" indent="-457200" algn="ctr"/>
            <a:r>
              <a:rPr lang="it-IT" sz="2400" dirty="0" smtClean="0">
                <a:latin typeface="Arial Black" pitchFamily="34" charset="0"/>
              </a:rPr>
              <a:t>1) </a:t>
            </a:r>
            <a:r>
              <a:rPr lang="it-IT" sz="2400" b="1" dirty="0" smtClean="0">
                <a:solidFill>
                  <a:srgbClr val="0000CC"/>
                </a:solidFill>
                <a:latin typeface="Arial Black" pitchFamily="34" charset="0"/>
              </a:rPr>
              <a:t>attrito statico: </a:t>
            </a:r>
            <a:r>
              <a:rPr lang="it-IT" sz="2400" b="1" dirty="0" err="1" smtClean="0">
                <a:solidFill>
                  <a:srgbClr val="0000CC"/>
                </a:solidFill>
                <a:latin typeface="Arial Black" pitchFamily="34" charset="0"/>
              </a:rPr>
              <a:t>f</a:t>
            </a:r>
            <a:r>
              <a:rPr lang="it-IT" sz="2400" b="1" baseline="-25000" dirty="0" err="1" smtClean="0">
                <a:solidFill>
                  <a:srgbClr val="0000CC"/>
                </a:solidFill>
                <a:latin typeface="Arial Black" pitchFamily="34" charset="0"/>
              </a:rPr>
              <a:t>s</a:t>
            </a:r>
            <a:r>
              <a:rPr lang="it-IT" sz="2400" b="1" dirty="0" smtClean="0">
                <a:solidFill>
                  <a:srgbClr val="0000CC"/>
                </a:solidFill>
                <a:latin typeface="Arial Black" pitchFamily="34" charset="0"/>
              </a:rPr>
              <a:t> = </a:t>
            </a:r>
            <a:r>
              <a:rPr lang="el-GR" sz="2400" b="1" dirty="0" smtClean="0">
                <a:solidFill>
                  <a:srgbClr val="0000CC"/>
                </a:solidFill>
                <a:latin typeface="Arial Black" pitchFamily="34" charset="0"/>
              </a:rPr>
              <a:t>μ</a:t>
            </a:r>
            <a:r>
              <a:rPr lang="it-IT" sz="2400" b="1" baseline="-25000" dirty="0" smtClean="0">
                <a:solidFill>
                  <a:srgbClr val="0000CC"/>
                </a:solidFill>
                <a:latin typeface="Arial Black" pitchFamily="34" charset="0"/>
              </a:rPr>
              <a:t>s</a:t>
            </a:r>
            <a:r>
              <a:rPr lang="it-IT" sz="2400" b="1" dirty="0" smtClean="0">
                <a:solidFill>
                  <a:srgbClr val="0000CC"/>
                </a:solidFill>
                <a:latin typeface="Arial Black" pitchFamily="34" charset="0"/>
              </a:rPr>
              <a:t> P</a:t>
            </a:r>
            <a:r>
              <a:rPr lang="it-IT" sz="2400" dirty="0" smtClean="0">
                <a:latin typeface="Arial Black" pitchFamily="34" charset="0"/>
              </a:rPr>
              <a:t>, è la forza resistente che contrasta l’iniziale movimento del corpo;</a:t>
            </a:r>
          </a:p>
          <a:p>
            <a:pPr marL="457200" indent="-457200" algn="ctr">
              <a:buAutoNum type="arabicParenR"/>
            </a:pPr>
            <a:endParaRPr lang="it-IT" sz="800" dirty="0" smtClean="0">
              <a:latin typeface="Arial Black" pitchFamily="34" charset="0"/>
            </a:endParaRPr>
          </a:p>
          <a:p>
            <a:pPr algn="ctr"/>
            <a:r>
              <a:rPr lang="it-IT" sz="2400" dirty="0" smtClean="0">
                <a:latin typeface="Arial Black" pitchFamily="34" charset="0"/>
              </a:rPr>
              <a:t>2) </a:t>
            </a:r>
            <a:r>
              <a:rPr lang="it-IT" sz="2400" b="1" dirty="0" smtClean="0">
                <a:solidFill>
                  <a:srgbClr val="0000CC"/>
                </a:solidFill>
                <a:latin typeface="Arial Black" pitchFamily="34" charset="0"/>
              </a:rPr>
              <a:t>attrito dinamico: </a:t>
            </a:r>
            <a:r>
              <a:rPr lang="it-IT" sz="2400" b="1" dirty="0" err="1" smtClean="0">
                <a:solidFill>
                  <a:srgbClr val="0000CC"/>
                </a:solidFill>
                <a:latin typeface="Arial Black" pitchFamily="34" charset="0"/>
              </a:rPr>
              <a:t>f</a:t>
            </a:r>
            <a:r>
              <a:rPr lang="it-IT" sz="2400" b="1" baseline="-25000" dirty="0" err="1" smtClean="0">
                <a:solidFill>
                  <a:srgbClr val="0000CC"/>
                </a:solidFill>
                <a:latin typeface="Arial Black" pitchFamily="34" charset="0"/>
              </a:rPr>
              <a:t>d</a:t>
            </a:r>
            <a:r>
              <a:rPr lang="it-IT" sz="2400" b="1" dirty="0" smtClean="0">
                <a:solidFill>
                  <a:srgbClr val="0000CC"/>
                </a:solidFill>
                <a:latin typeface="Arial Black" pitchFamily="34" charset="0"/>
              </a:rPr>
              <a:t> = </a:t>
            </a:r>
            <a:r>
              <a:rPr lang="el-GR" sz="2400" b="1" dirty="0" smtClean="0">
                <a:solidFill>
                  <a:srgbClr val="0000CC"/>
                </a:solidFill>
                <a:latin typeface="Arial Black" pitchFamily="34" charset="0"/>
              </a:rPr>
              <a:t>μ</a:t>
            </a:r>
            <a:r>
              <a:rPr lang="it-IT" sz="2400" b="1" baseline="-25000" dirty="0" smtClean="0">
                <a:solidFill>
                  <a:srgbClr val="0000CC"/>
                </a:solidFill>
                <a:latin typeface="Arial Black" pitchFamily="34" charset="0"/>
              </a:rPr>
              <a:t>d</a:t>
            </a:r>
            <a:r>
              <a:rPr lang="it-IT" sz="2400" b="1" dirty="0" smtClean="0">
                <a:solidFill>
                  <a:srgbClr val="0000CC"/>
                </a:solidFill>
                <a:latin typeface="Arial Black" pitchFamily="34" charset="0"/>
              </a:rPr>
              <a:t> P</a:t>
            </a:r>
            <a:r>
              <a:rPr lang="it-IT" sz="2400" dirty="0" smtClean="0">
                <a:latin typeface="Arial Black" pitchFamily="34" charset="0"/>
              </a:rPr>
              <a:t>, è la forza resistente che contrasta il moto del corpo, una volta messo in movimento;</a:t>
            </a:r>
          </a:p>
          <a:p>
            <a:pPr algn="ctr"/>
            <a:endParaRPr lang="it-IT" sz="800" dirty="0" smtClean="0">
              <a:latin typeface="Arial Black" pitchFamily="34" charset="0"/>
            </a:endParaRPr>
          </a:p>
          <a:p>
            <a:pPr algn="ctr"/>
            <a:r>
              <a:rPr lang="it-IT" sz="2400" dirty="0" smtClean="0">
                <a:latin typeface="Arial Black" pitchFamily="34" charset="0"/>
              </a:rPr>
              <a:t>3) </a:t>
            </a:r>
            <a:r>
              <a:rPr lang="it-IT" sz="2400" b="1" dirty="0" smtClean="0">
                <a:solidFill>
                  <a:srgbClr val="0000CC"/>
                </a:solidFill>
                <a:latin typeface="Arial Black" pitchFamily="34" charset="0"/>
              </a:rPr>
              <a:t>attrito radente: </a:t>
            </a:r>
            <a:r>
              <a:rPr lang="it-IT" sz="2400" b="1" dirty="0" err="1" smtClean="0">
                <a:solidFill>
                  <a:srgbClr val="0000CC"/>
                </a:solidFill>
                <a:latin typeface="Arial Black" pitchFamily="34" charset="0"/>
              </a:rPr>
              <a:t>f</a:t>
            </a:r>
            <a:r>
              <a:rPr lang="it-IT" sz="2400" b="1" baseline="-25000" dirty="0" err="1" smtClean="0">
                <a:solidFill>
                  <a:srgbClr val="0000CC"/>
                </a:solidFill>
                <a:latin typeface="Arial Black" pitchFamily="34" charset="0"/>
              </a:rPr>
              <a:t>r</a:t>
            </a:r>
            <a:r>
              <a:rPr lang="it-IT" sz="2400" b="1" dirty="0" smtClean="0">
                <a:solidFill>
                  <a:srgbClr val="0000CC"/>
                </a:solidFill>
                <a:latin typeface="Arial Black" pitchFamily="34" charset="0"/>
              </a:rPr>
              <a:t> = </a:t>
            </a:r>
            <a:r>
              <a:rPr lang="el-GR" sz="2400" b="1" dirty="0" smtClean="0">
                <a:solidFill>
                  <a:srgbClr val="0000CC"/>
                </a:solidFill>
                <a:latin typeface="Arial Black" pitchFamily="34" charset="0"/>
              </a:rPr>
              <a:t>μ</a:t>
            </a:r>
            <a:r>
              <a:rPr lang="it-IT" sz="2400" b="1" baseline="-25000" dirty="0" smtClean="0">
                <a:solidFill>
                  <a:srgbClr val="0000CC"/>
                </a:solidFill>
                <a:latin typeface="Arial Black" pitchFamily="34" charset="0"/>
              </a:rPr>
              <a:t>r</a:t>
            </a:r>
            <a:r>
              <a:rPr lang="it-IT" sz="2400" b="1" dirty="0" smtClean="0">
                <a:solidFill>
                  <a:srgbClr val="0000CC"/>
                </a:solidFill>
                <a:latin typeface="Arial Black" pitchFamily="34" charset="0"/>
              </a:rPr>
              <a:t> P</a:t>
            </a:r>
            <a:r>
              <a:rPr lang="it-IT" sz="2400" dirty="0" smtClean="0">
                <a:latin typeface="Arial Black" pitchFamily="34" charset="0"/>
              </a:rPr>
              <a:t>, è l’attrito che si crea fra due corpi che strisciano l’uno sull’altro;</a:t>
            </a:r>
          </a:p>
          <a:p>
            <a:pPr algn="ctr"/>
            <a:endParaRPr lang="it-IT" sz="800" dirty="0" smtClean="0">
              <a:latin typeface="Arial Black" pitchFamily="34" charset="0"/>
            </a:endParaRPr>
          </a:p>
          <a:p>
            <a:pPr algn="ctr"/>
            <a:r>
              <a:rPr lang="it-IT" sz="2400" dirty="0" smtClean="0">
                <a:latin typeface="Arial Black" pitchFamily="34" charset="0"/>
              </a:rPr>
              <a:t>4) </a:t>
            </a:r>
            <a:r>
              <a:rPr lang="it-IT" sz="2400" b="1" dirty="0" smtClean="0">
                <a:solidFill>
                  <a:srgbClr val="0000CC"/>
                </a:solidFill>
                <a:latin typeface="Arial Black" pitchFamily="34" charset="0"/>
              </a:rPr>
              <a:t>attrito volvente: </a:t>
            </a:r>
            <a:r>
              <a:rPr lang="it-IT" sz="2400" b="1" dirty="0" err="1" smtClean="0">
                <a:solidFill>
                  <a:srgbClr val="0000CC"/>
                </a:solidFill>
                <a:latin typeface="Arial Black" pitchFamily="34" charset="0"/>
              </a:rPr>
              <a:t>f</a:t>
            </a:r>
            <a:r>
              <a:rPr lang="it-IT" sz="2400" b="1" baseline="-25000" dirty="0" err="1" smtClean="0">
                <a:solidFill>
                  <a:srgbClr val="0000CC"/>
                </a:solidFill>
                <a:latin typeface="Arial Black" pitchFamily="34" charset="0"/>
              </a:rPr>
              <a:t>v</a:t>
            </a:r>
            <a:r>
              <a:rPr lang="it-IT" sz="2400" b="1" dirty="0" smtClean="0">
                <a:solidFill>
                  <a:srgbClr val="0000CC"/>
                </a:solidFill>
                <a:latin typeface="Arial Black" pitchFamily="34" charset="0"/>
              </a:rPr>
              <a:t> = </a:t>
            </a:r>
            <a:r>
              <a:rPr lang="el-GR" sz="2400" b="1" dirty="0" smtClean="0">
                <a:solidFill>
                  <a:srgbClr val="0000CC"/>
                </a:solidFill>
                <a:latin typeface="Arial Black" pitchFamily="34" charset="0"/>
              </a:rPr>
              <a:t>μ</a:t>
            </a:r>
            <a:r>
              <a:rPr lang="it-IT" sz="2400" b="1" baseline="-25000" dirty="0" smtClean="0">
                <a:solidFill>
                  <a:srgbClr val="0000CC"/>
                </a:solidFill>
                <a:latin typeface="Arial Black" pitchFamily="34" charset="0"/>
              </a:rPr>
              <a:t>v</a:t>
            </a:r>
            <a:r>
              <a:rPr lang="it-IT" sz="2400" b="1" dirty="0" smtClean="0">
                <a:solidFill>
                  <a:srgbClr val="0000CC"/>
                </a:solidFill>
                <a:latin typeface="Arial Black" pitchFamily="34" charset="0"/>
              </a:rPr>
              <a:t> P</a:t>
            </a:r>
            <a:r>
              <a:rPr lang="it-IT" sz="2400" dirty="0" smtClean="0">
                <a:latin typeface="Arial Black" pitchFamily="34" charset="0"/>
              </a:rPr>
              <a:t>, è l’attrito che si crea quando un corpo rotola su di una superficie.</a:t>
            </a: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CasellaDiTesto 7"/>
          <p:cNvSpPr txBox="1">
            <a:spLocks noChangeArrowheads="1"/>
          </p:cNvSpPr>
          <p:nvPr/>
        </p:nvSpPr>
        <p:spPr bwMode="auto">
          <a:xfrm>
            <a:off x="0" y="476250"/>
            <a:ext cx="9143999" cy="646331"/>
          </a:xfrm>
          <a:prstGeom prst="rect">
            <a:avLst/>
          </a:prstGeom>
          <a:noFill/>
          <a:ln w="9525">
            <a:noFill/>
            <a:miter lim="800000"/>
            <a:headEnd/>
            <a:tailEnd/>
          </a:ln>
        </p:spPr>
        <p:txBody>
          <a:bodyPr wrap="square">
            <a:spAutoFit/>
          </a:bodyPr>
          <a:lstStyle/>
          <a:p>
            <a:pPr algn="ctr"/>
            <a:r>
              <a:rPr lang="it-IT" sz="3600" dirty="0" smtClean="0">
                <a:solidFill>
                  <a:schemeClr val="tx1">
                    <a:lumMod val="50000"/>
                    <a:lumOff val="50000"/>
                  </a:schemeClr>
                </a:solidFill>
                <a:latin typeface="Arial Black" pitchFamily="34" charset="0"/>
              </a:rPr>
              <a:t>L’attrito</a:t>
            </a:r>
            <a:endParaRPr lang="it-IT" sz="3600" dirty="0">
              <a:solidFill>
                <a:schemeClr val="tx1">
                  <a:lumMod val="50000"/>
                  <a:lumOff val="50000"/>
                </a:schemeClr>
              </a:solidFill>
              <a:latin typeface="Arial Black" pitchFamily="34" charset="0"/>
            </a:endParaRPr>
          </a:p>
        </p:txBody>
      </p:sp>
      <p:sp>
        <p:nvSpPr>
          <p:cNvPr id="39" name="Rettangolo 38"/>
          <p:cNvSpPr/>
          <p:nvPr/>
        </p:nvSpPr>
        <p:spPr>
          <a:xfrm>
            <a:off x="214282" y="1142984"/>
            <a:ext cx="8715436" cy="4339650"/>
          </a:xfrm>
          <a:prstGeom prst="rect">
            <a:avLst/>
          </a:prstGeom>
        </p:spPr>
        <p:txBody>
          <a:bodyPr wrap="square">
            <a:spAutoFit/>
          </a:bodyPr>
          <a:lstStyle/>
          <a:p>
            <a:pPr algn="ctr"/>
            <a:r>
              <a:rPr lang="it-IT" sz="2400" dirty="0" smtClean="0">
                <a:latin typeface="Arial Black" pitchFamily="34" charset="0"/>
              </a:rPr>
              <a:t>A parità di ogni altra condizione, </a:t>
            </a:r>
            <a:r>
              <a:rPr lang="el-GR" sz="2400" dirty="0" smtClean="0">
                <a:latin typeface="Arial Black" pitchFamily="34" charset="0"/>
              </a:rPr>
              <a:t>μ</a:t>
            </a:r>
            <a:r>
              <a:rPr lang="it-IT" sz="2400" baseline="-25000" dirty="0" smtClean="0">
                <a:latin typeface="Arial Black" pitchFamily="34" charset="0"/>
              </a:rPr>
              <a:t>s</a:t>
            </a:r>
            <a:r>
              <a:rPr lang="it-IT" sz="2400" dirty="0" smtClean="0">
                <a:latin typeface="Arial Black" pitchFamily="34" charset="0"/>
              </a:rPr>
              <a:t> &gt; </a:t>
            </a:r>
            <a:r>
              <a:rPr lang="el-GR" sz="2400" dirty="0" smtClean="0">
                <a:latin typeface="Arial Black" pitchFamily="34" charset="0"/>
              </a:rPr>
              <a:t>μ</a:t>
            </a:r>
            <a:r>
              <a:rPr lang="it-IT" sz="2400" baseline="-25000" dirty="0" smtClean="0">
                <a:latin typeface="Arial Black" pitchFamily="34" charset="0"/>
              </a:rPr>
              <a:t>d</a:t>
            </a:r>
            <a:r>
              <a:rPr lang="it-IT" sz="2400" dirty="0" smtClean="0">
                <a:latin typeface="Arial Black" pitchFamily="34" charset="0"/>
              </a:rPr>
              <a:t>, quindi </a:t>
            </a:r>
            <a:r>
              <a:rPr lang="it-IT" sz="2400" u="sng" dirty="0" smtClean="0">
                <a:latin typeface="Arial Black" pitchFamily="34" charset="0"/>
              </a:rPr>
              <a:t>la forza di attrito statico è maggiore della forza di attrito dinamico</a:t>
            </a:r>
            <a:r>
              <a:rPr lang="it-IT" sz="2400" dirty="0" smtClean="0">
                <a:latin typeface="Arial Black" pitchFamily="34" charset="0"/>
              </a:rPr>
              <a:t>.</a:t>
            </a:r>
          </a:p>
          <a:p>
            <a:pPr algn="ctr"/>
            <a:endParaRPr lang="it-IT" sz="1200" dirty="0" smtClean="0">
              <a:latin typeface="Arial Black" pitchFamily="34" charset="0"/>
            </a:endParaRPr>
          </a:p>
          <a:p>
            <a:pPr algn="ctr"/>
            <a:r>
              <a:rPr lang="it-IT" sz="2400" dirty="0" smtClean="0">
                <a:latin typeface="Arial Black" pitchFamily="34" charset="0"/>
              </a:rPr>
              <a:t>L’attrito può essere un fenomeno dannoso o utile, si cerca, quindi, a seconda dei casi di limitarlo oppure di esaltarlo.</a:t>
            </a:r>
          </a:p>
          <a:p>
            <a:pPr algn="ctr"/>
            <a:r>
              <a:rPr lang="it-IT" sz="2000" dirty="0" smtClean="0">
                <a:solidFill>
                  <a:srgbClr val="0000CC"/>
                </a:solidFill>
                <a:latin typeface="Arial Black" pitchFamily="34" charset="0"/>
              </a:rPr>
              <a:t>Nel funzionamento di un motore, per esempio, l’attrito che si manifesta nello scorrimento relativo delle diverse parti rappresenta, normalmente, un fattore di deterioramento delle parti stesse ed una perdita dell’energia che il motore è in grado di erogare; si cerca, quindi, di limitarlo con l’interposizione di sostanze lubrificanti.</a:t>
            </a: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CasellaDiTesto 7"/>
          <p:cNvSpPr txBox="1">
            <a:spLocks noChangeArrowheads="1"/>
          </p:cNvSpPr>
          <p:nvPr/>
        </p:nvSpPr>
        <p:spPr bwMode="auto">
          <a:xfrm>
            <a:off x="0" y="476250"/>
            <a:ext cx="9143999" cy="646331"/>
          </a:xfrm>
          <a:prstGeom prst="rect">
            <a:avLst/>
          </a:prstGeom>
          <a:noFill/>
          <a:ln w="9525">
            <a:noFill/>
            <a:miter lim="800000"/>
            <a:headEnd/>
            <a:tailEnd/>
          </a:ln>
        </p:spPr>
        <p:txBody>
          <a:bodyPr wrap="square">
            <a:spAutoFit/>
          </a:bodyPr>
          <a:lstStyle/>
          <a:p>
            <a:pPr algn="ctr"/>
            <a:r>
              <a:rPr lang="it-IT" sz="3600" b="1" dirty="0" smtClean="0">
                <a:solidFill>
                  <a:schemeClr val="tx1">
                    <a:lumMod val="50000"/>
                    <a:lumOff val="50000"/>
                  </a:schemeClr>
                </a:solidFill>
                <a:latin typeface="Arial Narrow" pitchFamily="34" charset="0"/>
              </a:rPr>
              <a:t>La forza centripeta e la forza centrifuga</a:t>
            </a:r>
            <a:endParaRPr lang="it-IT" sz="3600" b="1" dirty="0">
              <a:solidFill>
                <a:schemeClr val="tx1">
                  <a:lumMod val="50000"/>
                  <a:lumOff val="50000"/>
                </a:schemeClr>
              </a:solidFill>
              <a:latin typeface="Arial Narrow" pitchFamily="34" charset="0"/>
            </a:endParaRPr>
          </a:p>
        </p:txBody>
      </p:sp>
      <p:sp>
        <p:nvSpPr>
          <p:cNvPr id="39" name="Rettangolo 38"/>
          <p:cNvSpPr/>
          <p:nvPr/>
        </p:nvSpPr>
        <p:spPr>
          <a:xfrm>
            <a:off x="214282" y="1142984"/>
            <a:ext cx="8715436" cy="707886"/>
          </a:xfrm>
          <a:prstGeom prst="rect">
            <a:avLst/>
          </a:prstGeom>
        </p:spPr>
        <p:txBody>
          <a:bodyPr wrap="square">
            <a:spAutoFit/>
          </a:bodyPr>
          <a:lstStyle/>
          <a:p>
            <a:pPr algn="ctr"/>
            <a:r>
              <a:rPr lang="it-IT" sz="2000" dirty="0" smtClean="0">
                <a:latin typeface="Arial Black" pitchFamily="34" charset="0"/>
              </a:rPr>
              <a:t>Consideriamo un corpo M che si muove su una traiettoria circolare o curvilinea. </a:t>
            </a:r>
            <a:endParaRPr lang="it-IT" sz="2000" dirty="0" smtClean="0">
              <a:solidFill>
                <a:srgbClr val="0000CC"/>
              </a:solidFill>
              <a:latin typeface="Arial Black" pitchFamily="34" charset="0"/>
            </a:endParaRPr>
          </a:p>
        </p:txBody>
      </p:sp>
      <p:sp>
        <p:nvSpPr>
          <p:cNvPr id="7" name="Ovale 6"/>
          <p:cNvSpPr/>
          <p:nvPr/>
        </p:nvSpPr>
        <p:spPr>
          <a:xfrm>
            <a:off x="357158" y="2571744"/>
            <a:ext cx="1857388" cy="185738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31" name="Connettore 2 30"/>
          <p:cNvCxnSpPr/>
          <p:nvPr/>
        </p:nvCxnSpPr>
        <p:spPr>
          <a:xfrm rot="5400000">
            <a:off x="1142976" y="2857496"/>
            <a:ext cx="642942" cy="214314"/>
          </a:xfrm>
          <a:prstGeom prst="straightConnector1">
            <a:avLst/>
          </a:prstGeom>
          <a:ln>
            <a:solidFill>
              <a:srgbClr val="0000CC"/>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ttore 2 32"/>
          <p:cNvCxnSpPr/>
          <p:nvPr/>
        </p:nvCxnSpPr>
        <p:spPr>
          <a:xfrm>
            <a:off x="1571604" y="2643182"/>
            <a:ext cx="357190" cy="142876"/>
          </a:xfrm>
          <a:prstGeom prst="straightConnector1">
            <a:avLst/>
          </a:prstGeom>
          <a:ln>
            <a:solidFill>
              <a:srgbClr val="0000CC"/>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nettore 2 34"/>
          <p:cNvCxnSpPr/>
          <p:nvPr/>
        </p:nvCxnSpPr>
        <p:spPr>
          <a:xfrm rot="16200000" flipH="1">
            <a:off x="1250133" y="2964653"/>
            <a:ext cx="785818" cy="14287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nettore 1 36"/>
          <p:cNvCxnSpPr/>
          <p:nvPr/>
        </p:nvCxnSpPr>
        <p:spPr>
          <a:xfrm>
            <a:off x="1357290" y="3286124"/>
            <a:ext cx="357190" cy="14287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Connettore 1 39"/>
          <p:cNvCxnSpPr/>
          <p:nvPr/>
        </p:nvCxnSpPr>
        <p:spPr>
          <a:xfrm rot="5400000" flipH="1" flipV="1">
            <a:off x="1500166" y="3000372"/>
            <a:ext cx="642942" cy="21431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Connettore 2 43"/>
          <p:cNvCxnSpPr/>
          <p:nvPr/>
        </p:nvCxnSpPr>
        <p:spPr>
          <a:xfrm rot="5400000" flipH="1" flipV="1">
            <a:off x="1428728" y="2357430"/>
            <a:ext cx="428628" cy="142876"/>
          </a:xfrm>
          <a:prstGeom prst="straightConnector1">
            <a:avLst/>
          </a:prstGeom>
          <a:ln w="127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sp>
        <p:nvSpPr>
          <p:cNvPr id="46" name="CasellaDiTesto 45"/>
          <p:cNvSpPr txBox="1"/>
          <p:nvPr/>
        </p:nvSpPr>
        <p:spPr>
          <a:xfrm>
            <a:off x="1357290" y="2357430"/>
            <a:ext cx="142876" cy="276999"/>
          </a:xfrm>
          <a:prstGeom prst="rect">
            <a:avLst/>
          </a:prstGeom>
          <a:noFill/>
        </p:spPr>
        <p:txBody>
          <a:bodyPr wrap="square" rtlCol="0">
            <a:spAutoFit/>
          </a:bodyPr>
          <a:lstStyle/>
          <a:p>
            <a:r>
              <a:rPr lang="it-IT" sz="1200" dirty="0" smtClean="0"/>
              <a:t>M</a:t>
            </a:r>
            <a:endParaRPr lang="it-IT" sz="1200" dirty="0"/>
          </a:p>
        </p:txBody>
      </p:sp>
      <p:sp>
        <p:nvSpPr>
          <p:cNvPr id="47" name="CasellaDiTesto 46"/>
          <p:cNvSpPr txBox="1"/>
          <p:nvPr/>
        </p:nvSpPr>
        <p:spPr>
          <a:xfrm>
            <a:off x="1142976" y="3143248"/>
            <a:ext cx="214314" cy="276999"/>
          </a:xfrm>
          <a:prstGeom prst="rect">
            <a:avLst/>
          </a:prstGeom>
          <a:noFill/>
        </p:spPr>
        <p:txBody>
          <a:bodyPr wrap="square" rtlCol="0">
            <a:spAutoFit/>
          </a:bodyPr>
          <a:lstStyle/>
          <a:p>
            <a:r>
              <a:rPr lang="it-IT" sz="1200" dirty="0" smtClean="0"/>
              <a:t>N</a:t>
            </a:r>
            <a:endParaRPr lang="it-IT" sz="1200" dirty="0"/>
          </a:p>
        </p:txBody>
      </p:sp>
      <p:sp>
        <p:nvSpPr>
          <p:cNvPr id="48" name="CasellaDiTesto 47"/>
          <p:cNvSpPr txBox="1"/>
          <p:nvPr/>
        </p:nvSpPr>
        <p:spPr>
          <a:xfrm>
            <a:off x="1857356" y="2571744"/>
            <a:ext cx="214314" cy="276999"/>
          </a:xfrm>
          <a:prstGeom prst="rect">
            <a:avLst/>
          </a:prstGeom>
          <a:noFill/>
        </p:spPr>
        <p:txBody>
          <a:bodyPr wrap="square" rtlCol="0">
            <a:spAutoFit/>
          </a:bodyPr>
          <a:lstStyle/>
          <a:p>
            <a:r>
              <a:rPr lang="it-IT" sz="1200" dirty="0" smtClean="0"/>
              <a:t>T</a:t>
            </a:r>
            <a:endParaRPr lang="it-IT" sz="1200" dirty="0"/>
          </a:p>
        </p:txBody>
      </p:sp>
      <p:sp>
        <p:nvSpPr>
          <p:cNvPr id="49" name="CasellaDiTesto 48"/>
          <p:cNvSpPr txBox="1"/>
          <p:nvPr/>
        </p:nvSpPr>
        <p:spPr>
          <a:xfrm>
            <a:off x="1571604" y="2857496"/>
            <a:ext cx="285752" cy="276999"/>
          </a:xfrm>
          <a:prstGeom prst="rect">
            <a:avLst/>
          </a:prstGeom>
          <a:noFill/>
        </p:spPr>
        <p:txBody>
          <a:bodyPr wrap="square" rtlCol="0">
            <a:spAutoFit/>
          </a:bodyPr>
          <a:lstStyle/>
          <a:p>
            <a:r>
              <a:rPr lang="it-IT" sz="1200" dirty="0" smtClean="0"/>
              <a:t>F</a:t>
            </a:r>
            <a:endParaRPr lang="it-IT" sz="1200" dirty="0"/>
          </a:p>
        </p:txBody>
      </p:sp>
      <p:sp>
        <p:nvSpPr>
          <p:cNvPr id="50" name="CasellaDiTesto 49"/>
          <p:cNvSpPr txBox="1"/>
          <p:nvPr/>
        </p:nvSpPr>
        <p:spPr>
          <a:xfrm>
            <a:off x="1714480" y="2143116"/>
            <a:ext cx="357190" cy="276999"/>
          </a:xfrm>
          <a:prstGeom prst="rect">
            <a:avLst/>
          </a:prstGeom>
          <a:noFill/>
        </p:spPr>
        <p:txBody>
          <a:bodyPr wrap="square" rtlCol="0">
            <a:spAutoFit/>
          </a:bodyPr>
          <a:lstStyle/>
          <a:p>
            <a:r>
              <a:rPr lang="it-IT" sz="1200" dirty="0" err="1" smtClean="0"/>
              <a:t>F</a:t>
            </a:r>
            <a:r>
              <a:rPr lang="it-IT" sz="1200" baseline="-25000" dirty="0" err="1" smtClean="0"/>
              <a:t>c</a:t>
            </a:r>
            <a:endParaRPr lang="it-IT" sz="1200" dirty="0"/>
          </a:p>
        </p:txBody>
      </p:sp>
      <p:sp>
        <p:nvSpPr>
          <p:cNvPr id="51" name="Rettangolo 50"/>
          <p:cNvSpPr/>
          <p:nvPr/>
        </p:nvSpPr>
        <p:spPr>
          <a:xfrm>
            <a:off x="2285984" y="2000240"/>
            <a:ext cx="6715172" cy="2246769"/>
          </a:xfrm>
          <a:prstGeom prst="rect">
            <a:avLst/>
          </a:prstGeom>
        </p:spPr>
        <p:txBody>
          <a:bodyPr wrap="square">
            <a:spAutoFit/>
          </a:bodyPr>
          <a:lstStyle/>
          <a:p>
            <a:pPr algn="ctr"/>
            <a:r>
              <a:rPr lang="it-IT" sz="2000" dirty="0" smtClean="0">
                <a:latin typeface="Arial Black" pitchFamily="34" charset="0"/>
              </a:rPr>
              <a:t>La forza </a:t>
            </a:r>
            <a:r>
              <a:rPr lang="it-IT" sz="2000" b="1" u="sng" dirty="0" smtClean="0">
                <a:latin typeface="Arial Black" pitchFamily="34" charset="0"/>
              </a:rPr>
              <a:t>F</a:t>
            </a:r>
            <a:r>
              <a:rPr lang="it-IT" sz="2000" dirty="0" smtClean="0">
                <a:latin typeface="Arial Black" pitchFamily="34" charset="0"/>
              </a:rPr>
              <a:t>, responsabile del moto circolare del corpo M, può scomporsi nella componente </a:t>
            </a:r>
            <a:r>
              <a:rPr lang="it-IT" sz="2000" b="1" u="sng" dirty="0" smtClean="0">
                <a:latin typeface="Arial Black" pitchFamily="34" charset="0"/>
              </a:rPr>
              <a:t>MN</a:t>
            </a:r>
            <a:r>
              <a:rPr lang="it-IT" sz="2000" dirty="0" smtClean="0">
                <a:latin typeface="Arial Black" pitchFamily="34" charset="0"/>
              </a:rPr>
              <a:t>, diretta verso il centro della traiettoria, detta </a:t>
            </a:r>
            <a:r>
              <a:rPr lang="it-IT" sz="2000" b="1" dirty="0" smtClean="0">
                <a:solidFill>
                  <a:srgbClr val="0000CC"/>
                </a:solidFill>
                <a:latin typeface="Arial Black" pitchFamily="34" charset="0"/>
              </a:rPr>
              <a:t>forza centripeta</a:t>
            </a:r>
            <a:r>
              <a:rPr lang="it-IT" sz="2000" dirty="0" smtClean="0">
                <a:latin typeface="Arial Black" pitchFamily="34" charset="0"/>
              </a:rPr>
              <a:t> e nella componente </a:t>
            </a:r>
            <a:r>
              <a:rPr lang="it-IT" sz="2000" b="1" u="sng" dirty="0" smtClean="0">
                <a:latin typeface="Arial Black" pitchFamily="34" charset="0"/>
              </a:rPr>
              <a:t>MT</a:t>
            </a:r>
            <a:r>
              <a:rPr lang="it-IT" sz="2000" dirty="0" smtClean="0">
                <a:latin typeface="Arial Black" pitchFamily="34" charset="0"/>
              </a:rPr>
              <a:t>, detta forza tangenziale; se il moto non è uniforme, la velocità, oltre che in direzione, varia anche in modulo, pertanto nasce la </a:t>
            </a:r>
            <a:r>
              <a:rPr lang="it-IT" sz="2000" b="1" dirty="0" smtClean="0">
                <a:solidFill>
                  <a:srgbClr val="FF0000"/>
                </a:solidFill>
                <a:latin typeface="Arial Black" pitchFamily="34" charset="0"/>
              </a:rPr>
              <a:t>forza centrifuga </a:t>
            </a:r>
            <a:r>
              <a:rPr lang="it-IT" sz="2000" b="1" u="sng" dirty="0" err="1" smtClean="0">
                <a:solidFill>
                  <a:srgbClr val="FF0000"/>
                </a:solidFill>
                <a:latin typeface="Arial Black" pitchFamily="34" charset="0"/>
              </a:rPr>
              <a:t>F</a:t>
            </a:r>
            <a:r>
              <a:rPr lang="it-IT" sz="2000" b="1" u="sng" baseline="-25000" dirty="0" err="1" smtClean="0">
                <a:solidFill>
                  <a:srgbClr val="FF0000"/>
                </a:solidFill>
                <a:latin typeface="Arial Black" pitchFamily="34" charset="0"/>
              </a:rPr>
              <a:t>c</a:t>
            </a:r>
            <a:r>
              <a:rPr lang="it-IT" sz="2000" dirty="0" smtClean="0">
                <a:latin typeface="Arial Black" pitchFamily="34" charset="0"/>
              </a:rPr>
              <a:t>.</a:t>
            </a:r>
          </a:p>
        </p:txBody>
      </p:sp>
      <p:sp>
        <p:nvSpPr>
          <p:cNvPr id="52" name="Rettangolo 51"/>
          <p:cNvSpPr/>
          <p:nvPr/>
        </p:nvSpPr>
        <p:spPr>
          <a:xfrm>
            <a:off x="285720" y="4556477"/>
            <a:ext cx="8572560" cy="1015663"/>
          </a:xfrm>
          <a:prstGeom prst="rect">
            <a:avLst/>
          </a:prstGeom>
        </p:spPr>
        <p:txBody>
          <a:bodyPr wrap="square">
            <a:spAutoFit/>
          </a:bodyPr>
          <a:lstStyle/>
          <a:p>
            <a:pPr algn="ctr"/>
            <a:r>
              <a:rPr lang="it-IT" sz="2000" dirty="0" smtClean="0">
                <a:latin typeface="Arial Black" pitchFamily="34" charset="0"/>
              </a:rPr>
              <a:t>La </a:t>
            </a:r>
            <a:r>
              <a:rPr lang="it-IT" sz="2000" b="1" dirty="0" smtClean="0">
                <a:solidFill>
                  <a:srgbClr val="0000CC"/>
                </a:solidFill>
                <a:latin typeface="Arial Black" pitchFamily="34" charset="0"/>
              </a:rPr>
              <a:t>forza centripeta</a:t>
            </a:r>
            <a:r>
              <a:rPr lang="it-IT" sz="2000" dirty="0" smtClean="0">
                <a:latin typeface="Arial Black" pitchFamily="34" charset="0"/>
              </a:rPr>
              <a:t> è quella che fa curvare il corpo M, la </a:t>
            </a:r>
            <a:r>
              <a:rPr lang="it-IT" sz="2000" b="1" dirty="0" smtClean="0">
                <a:solidFill>
                  <a:srgbClr val="FF0000"/>
                </a:solidFill>
                <a:latin typeface="Arial Black" pitchFamily="34" charset="0"/>
              </a:rPr>
              <a:t>forza centrifuga</a:t>
            </a:r>
            <a:r>
              <a:rPr lang="it-IT" sz="2000" dirty="0" smtClean="0">
                <a:latin typeface="Arial Black" pitchFamily="34" charset="0"/>
              </a:rPr>
              <a:t> tende, invece, ad allontanarlo dal centro della traiettoria.</a:t>
            </a:r>
            <a:endParaRPr lang="it-IT" sz="2000" dirty="0" smtClean="0">
              <a:solidFill>
                <a:srgbClr val="0000CC"/>
              </a:solidFill>
              <a:latin typeface="Arial Black" pitchFamily="34" charset="0"/>
            </a:endParaRPr>
          </a:p>
        </p:txBody>
      </p:sp>
      <p:pic>
        <p:nvPicPr>
          <p:cNvPr id="2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CasellaDiTesto 7"/>
          <p:cNvSpPr txBox="1">
            <a:spLocks noChangeArrowheads="1"/>
          </p:cNvSpPr>
          <p:nvPr/>
        </p:nvSpPr>
        <p:spPr bwMode="auto">
          <a:xfrm>
            <a:off x="0" y="476250"/>
            <a:ext cx="9143999" cy="646331"/>
          </a:xfrm>
          <a:prstGeom prst="rect">
            <a:avLst/>
          </a:prstGeom>
          <a:noFill/>
          <a:ln w="9525">
            <a:noFill/>
            <a:miter lim="800000"/>
            <a:headEnd/>
            <a:tailEnd/>
          </a:ln>
        </p:spPr>
        <p:txBody>
          <a:bodyPr wrap="square">
            <a:spAutoFit/>
          </a:bodyPr>
          <a:lstStyle/>
          <a:p>
            <a:pPr algn="ctr"/>
            <a:r>
              <a:rPr lang="it-IT" sz="3600" b="1" dirty="0" smtClean="0">
                <a:solidFill>
                  <a:schemeClr val="tx1">
                    <a:lumMod val="50000"/>
                    <a:lumOff val="50000"/>
                  </a:schemeClr>
                </a:solidFill>
                <a:latin typeface="Arial Narrow" pitchFamily="34" charset="0"/>
              </a:rPr>
              <a:t>La forza centripeta e la forza centrifuga</a:t>
            </a:r>
            <a:endParaRPr lang="it-IT" sz="3600" b="1" dirty="0">
              <a:solidFill>
                <a:schemeClr val="tx1">
                  <a:lumMod val="50000"/>
                  <a:lumOff val="50000"/>
                </a:schemeClr>
              </a:solidFill>
              <a:latin typeface="Arial Narrow" pitchFamily="34" charset="0"/>
            </a:endParaRPr>
          </a:p>
        </p:txBody>
      </p:sp>
      <p:sp>
        <p:nvSpPr>
          <p:cNvPr id="39" name="Rettangolo 38"/>
          <p:cNvSpPr/>
          <p:nvPr/>
        </p:nvSpPr>
        <p:spPr>
          <a:xfrm>
            <a:off x="214282" y="1142984"/>
            <a:ext cx="8715436" cy="1015663"/>
          </a:xfrm>
          <a:prstGeom prst="rect">
            <a:avLst/>
          </a:prstGeom>
        </p:spPr>
        <p:txBody>
          <a:bodyPr wrap="square">
            <a:spAutoFit/>
          </a:bodyPr>
          <a:lstStyle/>
          <a:p>
            <a:pPr algn="ctr"/>
            <a:r>
              <a:rPr lang="it-IT" sz="2000" dirty="0" smtClean="0">
                <a:latin typeface="Arial Black" pitchFamily="34" charset="0"/>
              </a:rPr>
              <a:t>In una traiettoria circolare di raggio r, la forza centrifuga ha un’intensità pari a mv</a:t>
            </a:r>
            <a:r>
              <a:rPr lang="it-IT" sz="2000" baseline="30000" dirty="0" smtClean="0">
                <a:latin typeface="Arial Black" pitchFamily="34" charset="0"/>
              </a:rPr>
              <a:t>2</a:t>
            </a:r>
            <a:r>
              <a:rPr lang="it-IT" sz="2000" dirty="0" smtClean="0">
                <a:latin typeface="Arial Black" pitchFamily="34" charset="0"/>
              </a:rPr>
              <a:t>/2 (dove m è la massa del corpo, v la sua velocità ed r il raggio della traiettoria).</a:t>
            </a:r>
            <a:endParaRPr lang="it-IT" sz="2000" dirty="0" smtClean="0">
              <a:solidFill>
                <a:srgbClr val="0000CC"/>
              </a:solidFill>
              <a:latin typeface="Arial Black" pitchFamily="34" charset="0"/>
            </a:endParaRPr>
          </a:p>
        </p:txBody>
      </p:sp>
      <p:sp>
        <p:nvSpPr>
          <p:cNvPr id="7" name="Ovale 6"/>
          <p:cNvSpPr/>
          <p:nvPr/>
        </p:nvSpPr>
        <p:spPr>
          <a:xfrm>
            <a:off x="357158" y="2571744"/>
            <a:ext cx="1857388" cy="185738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31" name="Connettore 2 30"/>
          <p:cNvCxnSpPr/>
          <p:nvPr/>
        </p:nvCxnSpPr>
        <p:spPr>
          <a:xfrm rot="5400000">
            <a:off x="1142976" y="2857496"/>
            <a:ext cx="642942" cy="214314"/>
          </a:xfrm>
          <a:prstGeom prst="straightConnector1">
            <a:avLst/>
          </a:prstGeom>
          <a:ln>
            <a:solidFill>
              <a:srgbClr val="0000CC"/>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ttore 2 32"/>
          <p:cNvCxnSpPr/>
          <p:nvPr/>
        </p:nvCxnSpPr>
        <p:spPr>
          <a:xfrm>
            <a:off x="1571604" y="2643182"/>
            <a:ext cx="357190" cy="142876"/>
          </a:xfrm>
          <a:prstGeom prst="straightConnector1">
            <a:avLst/>
          </a:prstGeom>
          <a:ln>
            <a:solidFill>
              <a:srgbClr val="0000CC"/>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nettore 2 34"/>
          <p:cNvCxnSpPr/>
          <p:nvPr/>
        </p:nvCxnSpPr>
        <p:spPr>
          <a:xfrm rot="16200000" flipH="1">
            <a:off x="1250133" y="2964653"/>
            <a:ext cx="785818" cy="14287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nettore 1 36"/>
          <p:cNvCxnSpPr/>
          <p:nvPr/>
        </p:nvCxnSpPr>
        <p:spPr>
          <a:xfrm>
            <a:off x="1357290" y="3286124"/>
            <a:ext cx="357190" cy="14287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Connettore 1 39"/>
          <p:cNvCxnSpPr/>
          <p:nvPr/>
        </p:nvCxnSpPr>
        <p:spPr>
          <a:xfrm rot="5400000" flipH="1" flipV="1">
            <a:off x="1500166" y="3000372"/>
            <a:ext cx="642942" cy="21431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Connettore 2 43"/>
          <p:cNvCxnSpPr/>
          <p:nvPr/>
        </p:nvCxnSpPr>
        <p:spPr>
          <a:xfrm rot="5400000" flipH="1" flipV="1">
            <a:off x="1428728" y="2357430"/>
            <a:ext cx="428628" cy="142876"/>
          </a:xfrm>
          <a:prstGeom prst="straightConnector1">
            <a:avLst/>
          </a:prstGeom>
          <a:ln w="127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sp>
        <p:nvSpPr>
          <p:cNvPr id="46" name="CasellaDiTesto 45"/>
          <p:cNvSpPr txBox="1"/>
          <p:nvPr/>
        </p:nvSpPr>
        <p:spPr>
          <a:xfrm>
            <a:off x="1357290" y="2357430"/>
            <a:ext cx="142876" cy="276999"/>
          </a:xfrm>
          <a:prstGeom prst="rect">
            <a:avLst/>
          </a:prstGeom>
          <a:noFill/>
        </p:spPr>
        <p:txBody>
          <a:bodyPr wrap="square" rtlCol="0">
            <a:spAutoFit/>
          </a:bodyPr>
          <a:lstStyle/>
          <a:p>
            <a:r>
              <a:rPr lang="it-IT" sz="1200" dirty="0" smtClean="0"/>
              <a:t>M</a:t>
            </a:r>
            <a:endParaRPr lang="it-IT" sz="1200" dirty="0"/>
          </a:p>
        </p:txBody>
      </p:sp>
      <p:sp>
        <p:nvSpPr>
          <p:cNvPr id="47" name="CasellaDiTesto 46"/>
          <p:cNvSpPr txBox="1"/>
          <p:nvPr/>
        </p:nvSpPr>
        <p:spPr>
          <a:xfrm>
            <a:off x="1142976" y="3143248"/>
            <a:ext cx="214314" cy="276999"/>
          </a:xfrm>
          <a:prstGeom prst="rect">
            <a:avLst/>
          </a:prstGeom>
          <a:noFill/>
        </p:spPr>
        <p:txBody>
          <a:bodyPr wrap="square" rtlCol="0">
            <a:spAutoFit/>
          </a:bodyPr>
          <a:lstStyle/>
          <a:p>
            <a:r>
              <a:rPr lang="it-IT" sz="1200" dirty="0" smtClean="0"/>
              <a:t>N</a:t>
            </a:r>
            <a:endParaRPr lang="it-IT" sz="1200" dirty="0"/>
          </a:p>
        </p:txBody>
      </p:sp>
      <p:sp>
        <p:nvSpPr>
          <p:cNvPr id="48" name="CasellaDiTesto 47"/>
          <p:cNvSpPr txBox="1"/>
          <p:nvPr/>
        </p:nvSpPr>
        <p:spPr>
          <a:xfrm>
            <a:off x="1857356" y="2571744"/>
            <a:ext cx="214314" cy="276999"/>
          </a:xfrm>
          <a:prstGeom prst="rect">
            <a:avLst/>
          </a:prstGeom>
          <a:noFill/>
        </p:spPr>
        <p:txBody>
          <a:bodyPr wrap="square" rtlCol="0">
            <a:spAutoFit/>
          </a:bodyPr>
          <a:lstStyle/>
          <a:p>
            <a:r>
              <a:rPr lang="it-IT" sz="1200" dirty="0" smtClean="0"/>
              <a:t>T</a:t>
            </a:r>
            <a:endParaRPr lang="it-IT" sz="1200" dirty="0"/>
          </a:p>
        </p:txBody>
      </p:sp>
      <p:sp>
        <p:nvSpPr>
          <p:cNvPr id="49" name="CasellaDiTesto 48"/>
          <p:cNvSpPr txBox="1"/>
          <p:nvPr/>
        </p:nvSpPr>
        <p:spPr>
          <a:xfrm>
            <a:off x="1571604" y="2857496"/>
            <a:ext cx="285752" cy="276999"/>
          </a:xfrm>
          <a:prstGeom prst="rect">
            <a:avLst/>
          </a:prstGeom>
          <a:noFill/>
        </p:spPr>
        <p:txBody>
          <a:bodyPr wrap="square" rtlCol="0">
            <a:spAutoFit/>
          </a:bodyPr>
          <a:lstStyle/>
          <a:p>
            <a:r>
              <a:rPr lang="it-IT" sz="1200" dirty="0" smtClean="0"/>
              <a:t>F</a:t>
            </a:r>
            <a:endParaRPr lang="it-IT" sz="1200" dirty="0"/>
          </a:p>
        </p:txBody>
      </p:sp>
      <p:sp>
        <p:nvSpPr>
          <p:cNvPr id="50" name="CasellaDiTesto 49"/>
          <p:cNvSpPr txBox="1"/>
          <p:nvPr/>
        </p:nvSpPr>
        <p:spPr>
          <a:xfrm>
            <a:off x="1714480" y="2143116"/>
            <a:ext cx="357190" cy="276999"/>
          </a:xfrm>
          <a:prstGeom prst="rect">
            <a:avLst/>
          </a:prstGeom>
          <a:noFill/>
        </p:spPr>
        <p:txBody>
          <a:bodyPr wrap="square" rtlCol="0">
            <a:spAutoFit/>
          </a:bodyPr>
          <a:lstStyle/>
          <a:p>
            <a:r>
              <a:rPr lang="it-IT" sz="1200" dirty="0" err="1" smtClean="0"/>
              <a:t>F</a:t>
            </a:r>
            <a:r>
              <a:rPr lang="it-IT" sz="1200" baseline="-25000" dirty="0" err="1" smtClean="0"/>
              <a:t>c</a:t>
            </a:r>
            <a:endParaRPr lang="it-IT" sz="1200" dirty="0"/>
          </a:p>
        </p:txBody>
      </p:sp>
      <p:sp>
        <p:nvSpPr>
          <p:cNvPr id="51" name="Rettangolo 50"/>
          <p:cNvSpPr/>
          <p:nvPr/>
        </p:nvSpPr>
        <p:spPr>
          <a:xfrm>
            <a:off x="2500298" y="2226412"/>
            <a:ext cx="6500858" cy="2554545"/>
          </a:xfrm>
          <a:prstGeom prst="rect">
            <a:avLst/>
          </a:prstGeom>
        </p:spPr>
        <p:txBody>
          <a:bodyPr wrap="square">
            <a:spAutoFit/>
          </a:bodyPr>
          <a:lstStyle/>
          <a:p>
            <a:pPr algn="ctr"/>
            <a:r>
              <a:rPr lang="it-IT" sz="2000" dirty="0" smtClean="0">
                <a:solidFill>
                  <a:srgbClr val="0000CC"/>
                </a:solidFill>
                <a:latin typeface="Arial Black" pitchFamily="34" charset="0"/>
              </a:rPr>
              <a:t>L’esperienza, forse, più diretta della </a:t>
            </a:r>
            <a:r>
              <a:rPr lang="it-IT" sz="2000" dirty="0" smtClean="0">
                <a:solidFill>
                  <a:srgbClr val="FF0000"/>
                </a:solidFill>
                <a:latin typeface="Arial Black" pitchFamily="34" charset="0"/>
              </a:rPr>
              <a:t>forza centrifuga</a:t>
            </a:r>
            <a:r>
              <a:rPr lang="it-IT" sz="2000" dirty="0" smtClean="0">
                <a:solidFill>
                  <a:srgbClr val="0000CC"/>
                </a:solidFill>
                <a:latin typeface="Arial Black" pitchFamily="34" charset="0"/>
              </a:rPr>
              <a:t> si ha quando un viaggiatore è proiettato verso l’esterno se il veicolo sul quale si trova percorre una traiettoria curva.</a:t>
            </a:r>
          </a:p>
          <a:p>
            <a:pPr algn="ctr"/>
            <a:r>
              <a:rPr lang="it-IT" sz="2000" dirty="0" smtClean="0">
                <a:solidFill>
                  <a:srgbClr val="0000CC"/>
                </a:solidFill>
                <a:latin typeface="Arial Black" pitchFamily="34" charset="0"/>
              </a:rPr>
              <a:t>Analogamente, se si fa ruotare dal basso verso l’alto, con moto sufficientemente rapido, un secchio pieno d’acqua, si nota che l’acqua contenuta non si rovescia.</a:t>
            </a:r>
          </a:p>
        </p:txBody>
      </p:sp>
      <p:pic>
        <p:nvPicPr>
          <p:cNvPr id="2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CasellaDiTesto 7"/>
          <p:cNvSpPr txBox="1">
            <a:spLocks noChangeArrowheads="1"/>
          </p:cNvSpPr>
          <p:nvPr/>
        </p:nvSpPr>
        <p:spPr bwMode="auto">
          <a:xfrm>
            <a:off x="0" y="476250"/>
            <a:ext cx="9143999" cy="646331"/>
          </a:xfrm>
          <a:prstGeom prst="rect">
            <a:avLst/>
          </a:prstGeom>
          <a:noFill/>
          <a:ln w="9525">
            <a:noFill/>
            <a:miter lim="800000"/>
            <a:headEnd/>
            <a:tailEnd/>
          </a:ln>
        </p:spPr>
        <p:txBody>
          <a:bodyPr wrap="square">
            <a:spAutoFit/>
          </a:bodyPr>
          <a:lstStyle/>
          <a:p>
            <a:pPr algn="ctr"/>
            <a:r>
              <a:rPr lang="it-IT" sz="3600" dirty="0" smtClean="0">
                <a:solidFill>
                  <a:schemeClr val="tx1">
                    <a:lumMod val="50000"/>
                    <a:lumOff val="50000"/>
                  </a:schemeClr>
                </a:solidFill>
                <a:latin typeface="Arial Black" pitchFamily="34" charset="0"/>
              </a:rPr>
              <a:t>Quantità di moto</a:t>
            </a:r>
            <a:endParaRPr lang="it-IT" sz="3600" dirty="0">
              <a:solidFill>
                <a:schemeClr val="tx1">
                  <a:lumMod val="50000"/>
                  <a:lumOff val="50000"/>
                </a:schemeClr>
              </a:solidFill>
              <a:latin typeface="Arial Black" pitchFamily="34" charset="0"/>
            </a:endParaRPr>
          </a:p>
        </p:txBody>
      </p:sp>
      <p:sp>
        <p:nvSpPr>
          <p:cNvPr id="39" name="Rettangolo 38"/>
          <p:cNvSpPr/>
          <p:nvPr/>
        </p:nvSpPr>
        <p:spPr>
          <a:xfrm>
            <a:off x="0" y="1142984"/>
            <a:ext cx="9144000" cy="4370427"/>
          </a:xfrm>
          <a:prstGeom prst="rect">
            <a:avLst/>
          </a:prstGeom>
        </p:spPr>
        <p:txBody>
          <a:bodyPr wrap="square">
            <a:spAutoFit/>
          </a:bodyPr>
          <a:lstStyle/>
          <a:p>
            <a:pPr algn="ctr"/>
            <a:r>
              <a:rPr lang="it-IT" sz="2400" dirty="0" smtClean="0">
                <a:latin typeface="Arial Black" pitchFamily="34" charset="0"/>
              </a:rPr>
              <a:t>Consideriamo un corpo di massa m sul quale agisce una forza </a:t>
            </a:r>
            <a:r>
              <a:rPr lang="it-IT" sz="2400" b="1" u="sng" dirty="0" smtClean="0">
                <a:latin typeface="Arial Black" pitchFamily="34" charset="0"/>
              </a:rPr>
              <a:t>F</a:t>
            </a:r>
            <a:r>
              <a:rPr lang="it-IT" sz="2400" dirty="0" smtClean="0">
                <a:latin typeface="Arial Black" pitchFamily="34" charset="0"/>
              </a:rPr>
              <a:t>, per il 2° principio della dinamica: </a:t>
            </a:r>
            <a:r>
              <a:rPr lang="it-IT" sz="2400" b="1" u="sng" dirty="0" smtClean="0">
                <a:latin typeface="Arial Black" pitchFamily="34" charset="0"/>
              </a:rPr>
              <a:t>F</a:t>
            </a:r>
            <a:r>
              <a:rPr lang="it-IT" sz="2400" dirty="0" smtClean="0">
                <a:latin typeface="Arial Black" pitchFamily="34" charset="0"/>
              </a:rPr>
              <a:t> = m </a:t>
            </a:r>
            <a:r>
              <a:rPr lang="it-IT" sz="2400" b="1" u="sng" dirty="0" smtClean="0">
                <a:latin typeface="Arial Black" pitchFamily="34" charset="0"/>
              </a:rPr>
              <a:t>a</a:t>
            </a:r>
            <a:r>
              <a:rPr lang="it-IT" sz="2400" dirty="0" smtClean="0">
                <a:latin typeface="Arial Black" pitchFamily="34" charset="0"/>
              </a:rPr>
              <a:t>.</a:t>
            </a:r>
          </a:p>
          <a:p>
            <a:pPr algn="ctr"/>
            <a:r>
              <a:rPr lang="it-IT" sz="2400" dirty="0" smtClean="0">
                <a:latin typeface="Arial Black" pitchFamily="34" charset="0"/>
              </a:rPr>
              <a:t>Ricordiamo che l’accelerazione </a:t>
            </a:r>
            <a:r>
              <a:rPr lang="it-IT" sz="2400" b="1" u="sng" dirty="0" smtClean="0">
                <a:latin typeface="Arial Black" pitchFamily="34" charset="0"/>
              </a:rPr>
              <a:t>a</a:t>
            </a:r>
            <a:r>
              <a:rPr lang="it-IT" sz="2400" dirty="0" smtClean="0">
                <a:latin typeface="Arial Black" pitchFamily="34" charset="0"/>
              </a:rPr>
              <a:t> = ∆</a:t>
            </a:r>
            <a:r>
              <a:rPr lang="it-IT" sz="2400" b="1" u="sng" dirty="0" smtClean="0">
                <a:latin typeface="Arial Black" pitchFamily="34" charset="0"/>
              </a:rPr>
              <a:t>v</a:t>
            </a:r>
            <a:r>
              <a:rPr lang="it-IT" sz="2400" dirty="0" smtClean="0">
                <a:latin typeface="Arial Black" pitchFamily="34" charset="0"/>
              </a:rPr>
              <a:t>/∆t; ne deriva:</a:t>
            </a:r>
          </a:p>
          <a:p>
            <a:pPr algn="ctr"/>
            <a:endParaRPr lang="it-IT" sz="1000" dirty="0" smtClean="0">
              <a:latin typeface="Arial Black" pitchFamily="34" charset="0"/>
            </a:endParaRPr>
          </a:p>
          <a:p>
            <a:pPr algn="ctr"/>
            <a:r>
              <a:rPr lang="it-IT" sz="2400" b="1" u="sng" dirty="0" smtClean="0">
                <a:latin typeface="Arial Black" pitchFamily="34" charset="0"/>
              </a:rPr>
              <a:t>F</a:t>
            </a:r>
            <a:r>
              <a:rPr lang="it-IT" sz="2400" dirty="0" smtClean="0">
                <a:latin typeface="Arial Black" pitchFamily="34" charset="0"/>
              </a:rPr>
              <a:t> = m ∆</a:t>
            </a:r>
            <a:r>
              <a:rPr lang="it-IT" sz="2400" b="1" u="sng" dirty="0" smtClean="0">
                <a:latin typeface="Arial Black" pitchFamily="34" charset="0"/>
              </a:rPr>
              <a:t>v</a:t>
            </a:r>
            <a:r>
              <a:rPr lang="it-IT" sz="2400" dirty="0" smtClean="0">
                <a:latin typeface="Arial Black" pitchFamily="34" charset="0"/>
              </a:rPr>
              <a:t>/∆t = ∆(</a:t>
            </a:r>
            <a:r>
              <a:rPr lang="it-IT" sz="2400" dirty="0" err="1" smtClean="0">
                <a:latin typeface="Arial Black" pitchFamily="34" charset="0"/>
              </a:rPr>
              <a:t>m</a:t>
            </a:r>
            <a:r>
              <a:rPr lang="it-IT" sz="2400" b="1" u="sng" dirty="0" err="1" smtClean="0">
                <a:latin typeface="Arial Black" pitchFamily="34" charset="0"/>
              </a:rPr>
              <a:t>v</a:t>
            </a:r>
            <a:r>
              <a:rPr lang="it-IT" sz="2400" b="1" u="sng" dirty="0" smtClean="0">
                <a:latin typeface="Arial Black" pitchFamily="34" charset="0"/>
              </a:rPr>
              <a:t>)</a:t>
            </a:r>
            <a:r>
              <a:rPr lang="it-IT" sz="2400" dirty="0" smtClean="0">
                <a:latin typeface="Arial Black" pitchFamily="34" charset="0"/>
              </a:rPr>
              <a:t>/∆t = ∆</a:t>
            </a:r>
            <a:r>
              <a:rPr lang="it-IT" sz="2400" b="1" u="sng" dirty="0" smtClean="0">
                <a:latin typeface="Arial Black" pitchFamily="34" charset="0"/>
              </a:rPr>
              <a:t>q</a:t>
            </a:r>
            <a:r>
              <a:rPr lang="it-IT" sz="2400" dirty="0" smtClean="0">
                <a:latin typeface="Arial Black" pitchFamily="34" charset="0"/>
              </a:rPr>
              <a:t>/∆t,</a:t>
            </a:r>
          </a:p>
          <a:p>
            <a:pPr algn="ctr"/>
            <a:endParaRPr lang="it-IT" sz="800" dirty="0" smtClean="0">
              <a:latin typeface="Arial Black" pitchFamily="34" charset="0"/>
            </a:endParaRPr>
          </a:p>
          <a:p>
            <a:pPr algn="ctr"/>
            <a:r>
              <a:rPr lang="it-IT" sz="2400" dirty="0" smtClean="0">
                <a:latin typeface="Arial Black" pitchFamily="34" charset="0"/>
              </a:rPr>
              <a:t>dove </a:t>
            </a:r>
            <a:r>
              <a:rPr lang="it-IT" sz="2400" b="1" u="sng" dirty="0" smtClean="0">
                <a:solidFill>
                  <a:srgbClr val="FF0000"/>
                </a:solidFill>
                <a:latin typeface="Arial Black" pitchFamily="34" charset="0"/>
              </a:rPr>
              <a:t>q</a:t>
            </a:r>
            <a:r>
              <a:rPr lang="it-IT" sz="2400" dirty="0" smtClean="0">
                <a:solidFill>
                  <a:srgbClr val="FF0000"/>
                </a:solidFill>
                <a:latin typeface="Arial Black" pitchFamily="34" charset="0"/>
              </a:rPr>
              <a:t> = m </a:t>
            </a:r>
            <a:r>
              <a:rPr lang="it-IT" sz="2400" b="1" u="sng" dirty="0" smtClean="0">
                <a:solidFill>
                  <a:srgbClr val="FF0000"/>
                </a:solidFill>
                <a:latin typeface="Arial Black" pitchFamily="34" charset="0"/>
              </a:rPr>
              <a:t>v</a:t>
            </a:r>
            <a:r>
              <a:rPr lang="it-IT" sz="2400" dirty="0" smtClean="0">
                <a:solidFill>
                  <a:srgbClr val="FF0000"/>
                </a:solidFill>
                <a:latin typeface="Arial Black" pitchFamily="34" charset="0"/>
              </a:rPr>
              <a:t> </a:t>
            </a:r>
            <a:r>
              <a:rPr lang="it-IT" sz="2400" dirty="0" smtClean="0">
                <a:latin typeface="Arial Black" pitchFamily="34" charset="0"/>
              </a:rPr>
              <a:t>è detta </a:t>
            </a:r>
            <a:r>
              <a:rPr lang="it-IT" sz="2400" b="1" dirty="0" smtClean="0">
                <a:solidFill>
                  <a:srgbClr val="FF0000"/>
                </a:solidFill>
                <a:latin typeface="Arial Black" pitchFamily="34" charset="0"/>
              </a:rPr>
              <a:t>quantità di moto</a:t>
            </a:r>
            <a:r>
              <a:rPr lang="it-IT" sz="2400" dirty="0" smtClean="0">
                <a:latin typeface="Arial Black" pitchFamily="34" charset="0"/>
              </a:rPr>
              <a:t>.</a:t>
            </a:r>
          </a:p>
          <a:p>
            <a:pPr algn="ctr"/>
            <a:endParaRPr lang="it-IT" sz="1000" dirty="0" smtClean="0">
              <a:latin typeface="Arial Black" pitchFamily="34" charset="0"/>
            </a:endParaRPr>
          </a:p>
          <a:p>
            <a:pPr algn="ctr"/>
            <a:r>
              <a:rPr lang="it-IT" sz="2400" dirty="0" smtClean="0">
                <a:latin typeface="Arial Black" pitchFamily="34" charset="0"/>
              </a:rPr>
              <a:t>La quantità di moto è un vettore che ha la direzione ed il verso della velocità del corpo.</a:t>
            </a:r>
          </a:p>
          <a:p>
            <a:pPr algn="ctr"/>
            <a:endParaRPr lang="it-IT" sz="1000" dirty="0" smtClean="0">
              <a:latin typeface="Arial Black" pitchFamily="34" charset="0"/>
            </a:endParaRPr>
          </a:p>
          <a:p>
            <a:pPr algn="ctr"/>
            <a:r>
              <a:rPr lang="it-IT" sz="2400" dirty="0" smtClean="0">
                <a:latin typeface="Arial Black" pitchFamily="34" charset="0"/>
              </a:rPr>
              <a:t>Se su un corpo non agisce alcuna forza:</a:t>
            </a:r>
          </a:p>
          <a:p>
            <a:pPr algn="ctr"/>
            <a:r>
              <a:rPr lang="it-IT" sz="2400" b="1" u="sng" dirty="0" smtClean="0">
                <a:latin typeface="Arial Black" pitchFamily="34" charset="0"/>
              </a:rPr>
              <a:t>F</a:t>
            </a:r>
            <a:r>
              <a:rPr lang="it-IT" sz="2400" dirty="0" smtClean="0">
                <a:latin typeface="Arial Black" pitchFamily="34" charset="0"/>
              </a:rPr>
              <a:t> = 0, quindi ∆</a:t>
            </a:r>
            <a:r>
              <a:rPr lang="it-IT" sz="2400" b="1" u="sng" dirty="0" smtClean="0">
                <a:latin typeface="Arial Black" pitchFamily="34" charset="0"/>
              </a:rPr>
              <a:t>q</a:t>
            </a:r>
            <a:r>
              <a:rPr lang="it-IT" sz="2400" dirty="0" smtClean="0">
                <a:latin typeface="Arial Black" pitchFamily="34" charset="0"/>
              </a:rPr>
              <a:t> = 0, cioè: </a:t>
            </a:r>
            <a:r>
              <a:rPr lang="it-IT" sz="2400" b="1" u="sng" dirty="0" smtClean="0">
                <a:latin typeface="Arial Black" pitchFamily="34" charset="0"/>
              </a:rPr>
              <a:t>q</a:t>
            </a:r>
            <a:r>
              <a:rPr lang="it-IT" sz="2400" dirty="0" smtClean="0">
                <a:latin typeface="Arial Black" pitchFamily="34" charset="0"/>
              </a:rPr>
              <a:t> = cost.</a:t>
            </a:r>
          </a:p>
          <a:p>
            <a:pPr algn="ctr"/>
            <a:r>
              <a:rPr lang="it-IT" sz="2400" dirty="0" smtClean="0">
                <a:latin typeface="Arial Black" pitchFamily="34" charset="0"/>
              </a:rPr>
              <a:t>(</a:t>
            </a:r>
            <a:r>
              <a:rPr lang="it-IT" sz="2400" dirty="0" smtClean="0">
                <a:solidFill>
                  <a:srgbClr val="0000CC"/>
                </a:solidFill>
                <a:latin typeface="Arial Black" pitchFamily="34" charset="0"/>
              </a:rPr>
              <a:t>conservazione della quantità di moto</a:t>
            </a:r>
            <a:r>
              <a:rPr lang="it-IT" sz="2400" dirty="0" smtClean="0">
                <a:latin typeface="Arial Black" pitchFamily="34" charset="0"/>
              </a:rPr>
              <a:t>)</a:t>
            </a: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asellaDiTesto 3"/>
          <p:cNvSpPr txBox="1">
            <a:spLocks noChangeArrowheads="1"/>
          </p:cNvSpPr>
          <p:nvPr/>
        </p:nvSpPr>
        <p:spPr bwMode="auto">
          <a:xfrm>
            <a:off x="214282" y="1285860"/>
            <a:ext cx="8715436" cy="4339650"/>
          </a:xfrm>
          <a:prstGeom prst="rect">
            <a:avLst/>
          </a:prstGeom>
          <a:noFill/>
          <a:ln w="9525">
            <a:noFill/>
            <a:miter lim="800000"/>
            <a:headEnd/>
            <a:tailEnd/>
          </a:ln>
        </p:spPr>
        <p:txBody>
          <a:bodyPr wrap="square">
            <a:spAutoFit/>
          </a:bodyPr>
          <a:lstStyle/>
          <a:p>
            <a:pPr algn="ctr"/>
            <a:r>
              <a:rPr lang="it-IT" sz="2800" dirty="0" smtClean="0">
                <a:latin typeface="Arial Black" pitchFamily="34" charset="0"/>
              </a:rPr>
              <a:t>La </a:t>
            </a:r>
            <a:r>
              <a:rPr lang="it-IT" sz="2800" b="1" dirty="0" smtClean="0">
                <a:solidFill>
                  <a:srgbClr val="FF0000"/>
                </a:solidFill>
                <a:latin typeface="Arial Black" pitchFamily="34" charset="0"/>
              </a:rPr>
              <a:t>dinamica</a:t>
            </a:r>
            <a:r>
              <a:rPr lang="it-IT" sz="2800" dirty="0" smtClean="0">
                <a:latin typeface="Arial Black" pitchFamily="34" charset="0"/>
              </a:rPr>
              <a:t> è quella parte della meccanica che </a:t>
            </a:r>
            <a:r>
              <a:rPr lang="it-IT" sz="2800" u="sng" dirty="0" smtClean="0">
                <a:solidFill>
                  <a:srgbClr val="FF0000"/>
                </a:solidFill>
                <a:latin typeface="Arial Black" pitchFamily="34" charset="0"/>
              </a:rPr>
              <a:t>studia i movimenti dei corpi in relazione alle cause che li determinano</a:t>
            </a:r>
            <a:r>
              <a:rPr lang="it-IT" sz="2800" dirty="0" smtClean="0">
                <a:latin typeface="Arial Black" pitchFamily="34" charset="0"/>
              </a:rPr>
              <a:t>, a differenza della cinematica che studia il moto </a:t>
            </a:r>
            <a:r>
              <a:rPr lang="it-IT" sz="2800" smtClean="0">
                <a:latin typeface="Arial Black" pitchFamily="34" charset="0"/>
              </a:rPr>
              <a:t>indipendentemente da tali </a:t>
            </a:r>
            <a:r>
              <a:rPr lang="it-IT" sz="2800" dirty="0" smtClean="0">
                <a:latin typeface="Arial Black" pitchFamily="34" charset="0"/>
              </a:rPr>
              <a:t>cause.</a:t>
            </a:r>
          </a:p>
          <a:p>
            <a:pPr algn="ctr"/>
            <a:endParaRPr lang="it-IT" sz="1600" dirty="0" smtClean="0">
              <a:latin typeface="Arial Black" pitchFamily="34" charset="0"/>
            </a:endParaRPr>
          </a:p>
          <a:p>
            <a:pPr algn="ctr"/>
            <a:r>
              <a:rPr lang="it-IT" sz="2400" b="1" u="sng" dirty="0" smtClean="0">
                <a:solidFill>
                  <a:srgbClr val="0000CC"/>
                </a:solidFill>
                <a:latin typeface="Arial Black" pitchFamily="34" charset="0"/>
              </a:rPr>
              <a:t>L’importanza della dinamica deriva dal fatto che la conoscenza delle sue leggi permette di determinare il moto di un corpo al variare del tempo, quando siano note le azioni esterne alle quali esso è sottoposto.</a:t>
            </a:r>
            <a:endParaRPr lang="it-IT" sz="2400" b="1" u="sng" dirty="0">
              <a:solidFill>
                <a:srgbClr val="0000CC"/>
              </a:solidFill>
              <a:latin typeface="Arial Black" pitchFamily="34" charset="0"/>
            </a:endParaRPr>
          </a:p>
        </p:txBody>
      </p:sp>
      <p:sp>
        <p:nvSpPr>
          <p:cNvPr id="7173" name="CasellaDiTesto 7"/>
          <p:cNvSpPr txBox="1">
            <a:spLocks noChangeArrowheads="1"/>
          </p:cNvSpPr>
          <p:nvPr/>
        </p:nvSpPr>
        <p:spPr bwMode="auto">
          <a:xfrm>
            <a:off x="900113" y="476250"/>
            <a:ext cx="7343775" cy="646331"/>
          </a:xfrm>
          <a:prstGeom prst="rect">
            <a:avLst/>
          </a:prstGeom>
          <a:noFill/>
          <a:ln w="9525">
            <a:noFill/>
            <a:miter lim="800000"/>
            <a:headEnd/>
            <a:tailEnd/>
          </a:ln>
        </p:spPr>
        <p:txBody>
          <a:bodyPr>
            <a:spAutoFit/>
          </a:bodyPr>
          <a:lstStyle/>
          <a:p>
            <a:pPr algn="ctr"/>
            <a:r>
              <a:rPr lang="it-IT" sz="3600" dirty="0" smtClean="0">
                <a:solidFill>
                  <a:schemeClr val="tx1">
                    <a:lumMod val="50000"/>
                    <a:lumOff val="50000"/>
                  </a:schemeClr>
                </a:solidFill>
                <a:latin typeface="Arial Black" pitchFamily="34" charset="0"/>
              </a:rPr>
              <a:t>La dinamica</a:t>
            </a:r>
            <a:endParaRPr lang="it-IT" sz="3600" dirty="0">
              <a:solidFill>
                <a:schemeClr val="tx1">
                  <a:lumMod val="50000"/>
                  <a:lumOff val="50000"/>
                </a:schemeClr>
              </a:solidFill>
              <a:latin typeface="Arial Black" pitchFamily="34"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CasellaDiTesto 7"/>
          <p:cNvSpPr txBox="1">
            <a:spLocks noChangeArrowheads="1"/>
          </p:cNvSpPr>
          <p:nvPr/>
        </p:nvSpPr>
        <p:spPr bwMode="auto">
          <a:xfrm>
            <a:off x="0" y="476250"/>
            <a:ext cx="9143999" cy="646331"/>
          </a:xfrm>
          <a:prstGeom prst="rect">
            <a:avLst/>
          </a:prstGeom>
          <a:noFill/>
          <a:ln w="9525">
            <a:noFill/>
            <a:miter lim="800000"/>
            <a:headEnd/>
            <a:tailEnd/>
          </a:ln>
        </p:spPr>
        <p:txBody>
          <a:bodyPr wrap="square">
            <a:spAutoFit/>
          </a:bodyPr>
          <a:lstStyle/>
          <a:p>
            <a:pPr algn="ctr"/>
            <a:r>
              <a:rPr lang="it-IT" sz="3600" dirty="0" smtClean="0">
                <a:solidFill>
                  <a:schemeClr val="tx1">
                    <a:lumMod val="50000"/>
                    <a:lumOff val="50000"/>
                  </a:schemeClr>
                </a:solidFill>
                <a:latin typeface="Arial Black" pitchFamily="34" charset="0"/>
              </a:rPr>
              <a:t>Momento e momento angolare</a:t>
            </a:r>
            <a:endParaRPr lang="it-IT" sz="3600" dirty="0">
              <a:solidFill>
                <a:schemeClr val="tx1">
                  <a:lumMod val="50000"/>
                  <a:lumOff val="50000"/>
                </a:schemeClr>
              </a:solidFill>
              <a:latin typeface="Arial Black" pitchFamily="34" charset="0"/>
            </a:endParaRPr>
          </a:p>
        </p:txBody>
      </p:sp>
      <p:sp>
        <p:nvSpPr>
          <p:cNvPr id="39" name="Rettangolo 38"/>
          <p:cNvSpPr/>
          <p:nvPr/>
        </p:nvSpPr>
        <p:spPr>
          <a:xfrm>
            <a:off x="285720" y="1142984"/>
            <a:ext cx="8572560" cy="2677656"/>
          </a:xfrm>
          <a:prstGeom prst="rect">
            <a:avLst/>
          </a:prstGeom>
        </p:spPr>
        <p:txBody>
          <a:bodyPr wrap="square">
            <a:spAutoFit/>
          </a:bodyPr>
          <a:lstStyle/>
          <a:p>
            <a:pPr algn="ctr"/>
            <a:r>
              <a:rPr lang="it-IT" sz="2400" dirty="0" smtClean="0">
                <a:latin typeface="Arial Black" pitchFamily="34" charset="0"/>
              </a:rPr>
              <a:t>Il </a:t>
            </a:r>
            <a:r>
              <a:rPr lang="it-IT" sz="2400" b="1" dirty="0" smtClean="0">
                <a:solidFill>
                  <a:srgbClr val="0000CC"/>
                </a:solidFill>
                <a:latin typeface="Arial Black" pitchFamily="34" charset="0"/>
              </a:rPr>
              <a:t>momento M di un vettore</a:t>
            </a:r>
            <a:r>
              <a:rPr lang="it-IT" sz="2400" dirty="0" smtClean="0">
                <a:latin typeface="Arial Black" pitchFamily="34" charset="0"/>
              </a:rPr>
              <a:t> (per es. della forza </a:t>
            </a:r>
            <a:r>
              <a:rPr lang="it-IT" sz="2400" b="1" u="sng" dirty="0" smtClean="0">
                <a:latin typeface="Arial Black" pitchFamily="34" charset="0"/>
              </a:rPr>
              <a:t>F</a:t>
            </a:r>
            <a:r>
              <a:rPr lang="it-IT" sz="2400" dirty="0" smtClean="0">
                <a:latin typeface="Arial Black" pitchFamily="34" charset="0"/>
              </a:rPr>
              <a:t>) </a:t>
            </a:r>
            <a:r>
              <a:rPr lang="it-IT" sz="2400" b="1" dirty="0" smtClean="0">
                <a:solidFill>
                  <a:srgbClr val="0000CC"/>
                </a:solidFill>
                <a:latin typeface="Arial Black" pitchFamily="34" charset="0"/>
              </a:rPr>
              <a:t>rispetto ad un punto P è il prodotto del modulo del vettore per la distanza della sua retta di applicazione dal punto stesso: M = F r</a:t>
            </a:r>
            <a:r>
              <a:rPr lang="it-IT" sz="2400" dirty="0" smtClean="0">
                <a:latin typeface="Arial Black" pitchFamily="34" charset="0"/>
              </a:rPr>
              <a:t>; tale definizione si estende al momento rispetto ad un asse passante per il punto e perpendicolare al piano che contiene vettore e punto. </a:t>
            </a:r>
            <a:endParaRPr lang="it-IT" sz="2400" u="sng" dirty="0" smtClean="0">
              <a:latin typeface="Arial Black" pitchFamily="34" charset="0"/>
            </a:endParaRPr>
          </a:p>
        </p:txBody>
      </p:sp>
      <p:cxnSp>
        <p:nvCxnSpPr>
          <p:cNvPr id="8" name="Connettore 2 7"/>
          <p:cNvCxnSpPr/>
          <p:nvPr/>
        </p:nvCxnSpPr>
        <p:spPr>
          <a:xfrm>
            <a:off x="500034" y="4357694"/>
            <a:ext cx="1714512" cy="15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ttore 1 11"/>
          <p:cNvCxnSpPr/>
          <p:nvPr/>
        </p:nvCxnSpPr>
        <p:spPr>
          <a:xfrm rot="5400000">
            <a:off x="965175" y="4678371"/>
            <a:ext cx="642942" cy="1588"/>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13" name="CasellaDiTesto 12"/>
          <p:cNvSpPr txBox="1"/>
          <p:nvPr/>
        </p:nvSpPr>
        <p:spPr>
          <a:xfrm>
            <a:off x="1214414" y="4929198"/>
            <a:ext cx="285752" cy="246221"/>
          </a:xfrm>
          <a:prstGeom prst="rect">
            <a:avLst/>
          </a:prstGeom>
          <a:noFill/>
        </p:spPr>
        <p:txBody>
          <a:bodyPr wrap="square" rtlCol="0">
            <a:spAutoFit/>
          </a:bodyPr>
          <a:lstStyle/>
          <a:p>
            <a:r>
              <a:rPr lang="it-IT" sz="1000" dirty="0" smtClean="0"/>
              <a:t>P</a:t>
            </a:r>
            <a:endParaRPr lang="it-IT" sz="1000" dirty="0"/>
          </a:p>
        </p:txBody>
      </p:sp>
      <p:sp>
        <p:nvSpPr>
          <p:cNvPr id="14" name="CasellaDiTesto 13"/>
          <p:cNvSpPr txBox="1"/>
          <p:nvPr/>
        </p:nvSpPr>
        <p:spPr>
          <a:xfrm>
            <a:off x="1785918" y="3929066"/>
            <a:ext cx="285752" cy="369332"/>
          </a:xfrm>
          <a:prstGeom prst="rect">
            <a:avLst/>
          </a:prstGeom>
          <a:noFill/>
        </p:spPr>
        <p:txBody>
          <a:bodyPr wrap="square" rtlCol="0">
            <a:spAutoFit/>
          </a:bodyPr>
          <a:lstStyle/>
          <a:p>
            <a:r>
              <a:rPr lang="it-IT" dirty="0" smtClean="0"/>
              <a:t>F</a:t>
            </a:r>
            <a:endParaRPr lang="it-IT" dirty="0"/>
          </a:p>
        </p:txBody>
      </p:sp>
      <p:sp>
        <p:nvSpPr>
          <p:cNvPr id="15" name="CasellaDiTesto 14"/>
          <p:cNvSpPr txBox="1"/>
          <p:nvPr/>
        </p:nvSpPr>
        <p:spPr>
          <a:xfrm>
            <a:off x="1285852" y="4572008"/>
            <a:ext cx="214314" cy="246221"/>
          </a:xfrm>
          <a:prstGeom prst="rect">
            <a:avLst/>
          </a:prstGeom>
          <a:noFill/>
        </p:spPr>
        <p:txBody>
          <a:bodyPr wrap="square" rtlCol="0">
            <a:spAutoFit/>
          </a:bodyPr>
          <a:lstStyle/>
          <a:p>
            <a:r>
              <a:rPr lang="it-IT" sz="1000" dirty="0" smtClean="0"/>
              <a:t>r</a:t>
            </a:r>
            <a:endParaRPr lang="it-IT" sz="1000" dirty="0"/>
          </a:p>
        </p:txBody>
      </p:sp>
      <p:sp>
        <p:nvSpPr>
          <p:cNvPr id="16" name="Rettangolo 15"/>
          <p:cNvSpPr/>
          <p:nvPr/>
        </p:nvSpPr>
        <p:spPr>
          <a:xfrm>
            <a:off x="2428860" y="3786190"/>
            <a:ext cx="6429420" cy="2246769"/>
          </a:xfrm>
          <a:prstGeom prst="rect">
            <a:avLst/>
          </a:prstGeom>
        </p:spPr>
        <p:txBody>
          <a:bodyPr wrap="square">
            <a:spAutoFit/>
          </a:bodyPr>
          <a:lstStyle/>
          <a:p>
            <a:pPr algn="ctr"/>
            <a:r>
              <a:rPr lang="it-IT" sz="2000" dirty="0" smtClean="0">
                <a:latin typeface="Arial Black" pitchFamily="34" charset="0"/>
              </a:rPr>
              <a:t>Se si vuole far ruotare un corpo intorno ad un asse (per es. una porta sui suoi cardini) occorrerà spingerlo con una forza tanto più grande quanto più vicino all’asse è il suo punto di applicazione; la rotazione è, infatti,  dovuta proprio al momento della forza rispetto all’asse</a:t>
            </a:r>
            <a:endParaRPr lang="it-IT" sz="2000" u="sng" dirty="0" smtClean="0">
              <a:latin typeface="Arial Black" pitchFamily="34" charset="0"/>
            </a:endParaRPr>
          </a:p>
        </p:txBody>
      </p:sp>
      <p:pic>
        <p:nvPicPr>
          <p:cNvPr id="1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CasellaDiTesto 7"/>
          <p:cNvSpPr txBox="1">
            <a:spLocks noChangeArrowheads="1"/>
          </p:cNvSpPr>
          <p:nvPr/>
        </p:nvSpPr>
        <p:spPr bwMode="auto">
          <a:xfrm>
            <a:off x="0" y="476250"/>
            <a:ext cx="9143999" cy="646331"/>
          </a:xfrm>
          <a:prstGeom prst="rect">
            <a:avLst/>
          </a:prstGeom>
          <a:noFill/>
          <a:ln w="9525">
            <a:noFill/>
            <a:miter lim="800000"/>
            <a:headEnd/>
            <a:tailEnd/>
          </a:ln>
        </p:spPr>
        <p:txBody>
          <a:bodyPr wrap="square">
            <a:spAutoFit/>
          </a:bodyPr>
          <a:lstStyle/>
          <a:p>
            <a:pPr algn="ctr"/>
            <a:r>
              <a:rPr lang="it-IT" sz="3600" dirty="0" smtClean="0">
                <a:solidFill>
                  <a:schemeClr val="tx1">
                    <a:lumMod val="50000"/>
                    <a:lumOff val="50000"/>
                  </a:schemeClr>
                </a:solidFill>
                <a:latin typeface="Arial Black" pitchFamily="34" charset="0"/>
              </a:rPr>
              <a:t>Momento e momento angolare</a:t>
            </a:r>
            <a:endParaRPr lang="it-IT" sz="3600" dirty="0">
              <a:solidFill>
                <a:schemeClr val="tx1">
                  <a:lumMod val="50000"/>
                  <a:lumOff val="50000"/>
                </a:schemeClr>
              </a:solidFill>
              <a:latin typeface="Arial Black" pitchFamily="34" charset="0"/>
            </a:endParaRPr>
          </a:p>
        </p:txBody>
      </p:sp>
      <p:sp>
        <p:nvSpPr>
          <p:cNvPr id="39" name="Rettangolo 38"/>
          <p:cNvSpPr/>
          <p:nvPr/>
        </p:nvSpPr>
        <p:spPr>
          <a:xfrm>
            <a:off x="285720" y="1142984"/>
            <a:ext cx="8572560" cy="2308324"/>
          </a:xfrm>
          <a:prstGeom prst="rect">
            <a:avLst/>
          </a:prstGeom>
        </p:spPr>
        <p:txBody>
          <a:bodyPr wrap="square">
            <a:spAutoFit/>
          </a:bodyPr>
          <a:lstStyle/>
          <a:p>
            <a:pPr algn="ctr"/>
            <a:r>
              <a:rPr lang="it-IT" sz="2400" dirty="0" smtClean="0">
                <a:latin typeface="Arial Black" pitchFamily="34" charset="0"/>
              </a:rPr>
              <a:t>In modo analogo a quello seguito per una forza, si può definire il momento della quantità di moto rispetto ad un punto o ad un asse, detto </a:t>
            </a:r>
            <a:r>
              <a:rPr lang="it-IT" sz="2400" b="1" dirty="0" smtClean="0">
                <a:solidFill>
                  <a:srgbClr val="FF0000"/>
                </a:solidFill>
                <a:latin typeface="Arial Black" pitchFamily="34" charset="0"/>
              </a:rPr>
              <a:t>momento angolare L</a:t>
            </a:r>
            <a:r>
              <a:rPr lang="it-IT" sz="2400" dirty="0" smtClean="0">
                <a:latin typeface="Arial Black" pitchFamily="34" charset="0"/>
              </a:rPr>
              <a:t>, come </a:t>
            </a:r>
            <a:r>
              <a:rPr lang="it-IT" sz="2400" b="1" dirty="0" smtClean="0">
                <a:solidFill>
                  <a:srgbClr val="FF0000"/>
                </a:solidFill>
                <a:latin typeface="Arial Black" pitchFamily="34" charset="0"/>
              </a:rPr>
              <a:t>prodotto del modulo della quantità di moto di un corpo per la sua distanza dal punto o dall’asse: L = q r = </a:t>
            </a:r>
            <a:r>
              <a:rPr lang="it-IT" sz="2400" b="1" dirty="0" err="1" smtClean="0">
                <a:solidFill>
                  <a:srgbClr val="FF0000"/>
                </a:solidFill>
                <a:latin typeface="Arial Black" pitchFamily="34" charset="0"/>
              </a:rPr>
              <a:t>mv</a:t>
            </a:r>
            <a:r>
              <a:rPr lang="it-IT" sz="2400" b="1" dirty="0" smtClean="0">
                <a:solidFill>
                  <a:srgbClr val="FF0000"/>
                </a:solidFill>
                <a:latin typeface="Arial Black" pitchFamily="34" charset="0"/>
              </a:rPr>
              <a:t> r</a:t>
            </a:r>
            <a:r>
              <a:rPr lang="it-IT" sz="2400" dirty="0" smtClean="0">
                <a:latin typeface="Arial Black" pitchFamily="34" charset="0"/>
              </a:rPr>
              <a:t>.</a:t>
            </a:r>
            <a:endParaRPr lang="it-IT" sz="2400" b="1" u="sng" dirty="0" smtClean="0">
              <a:solidFill>
                <a:srgbClr val="FF0000"/>
              </a:solidFill>
              <a:latin typeface="Arial Black" pitchFamily="34" charset="0"/>
            </a:endParaRPr>
          </a:p>
        </p:txBody>
      </p:sp>
      <p:cxnSp>
        <p:nvCxnSpPr>
          <p:cNvPr id="8" name="Connettore 2 7"/>
          <p:cNvCxnSpPr/>
          <p:nvPr/>
        </p:nvCxnSpPr>
        <p:spPr>
          <a:xfrm>
            <a:off x="500034" y="4357694"/>
            <a:ext cx="1714512" cy="158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ttore 1 11"/>
          <p:cNvCxnSpPr/>
          <p:nvPr/>
        </p:nvCxnSpPr>
        <p:spPr>
          <a:xfrm rot="5400000">
            <a:off x="965175" y="4678371"/>
            <a:ext cx="642942" cy="1588"/>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13" name="CasellaDiTesto 12"/>
          <p:cNvSpPr txBox="1"/>
          <p:nvPr/>
        </p:nvSpPr>
        <p:spPr>
          <a:xfrm>
            <a:off x="1214414" y="4929198"/>
            <a:ext cx="285752" cy="246221"/>
          </a:xfrm>
          <a:prstGeom prst="rect">
            <a:avLst/>
          </a:prstGeom>
          <a:noFill/>
        </p:spPr>
        <p:txBody>
          <a:bodyPr wrap="square" rtlCol="0">
            <a:spAutoFit/>
          </a:bodyPr>
          <a:lstStyle/>
          <a:p>
            <a:r>
              <a:rPr lang="it-IT" sz="1000" dirty="0" smtClean="0"/>
              <a:t>P</a:t>
            </a:r>
            <a:endParaRPr lang="it-IT" sz="1000" dirty="0"/>
          </a:p>
        </p:txBody>
      </p:sp>
      <p:sp>
        <p:nvSpPr>
          <p:cNvPr id="14" name="CasellaDiTesto 13"/>
          <p:cNvSpPr txBox="1"/>
          <p:nvPr/>
        </p:nvSpPr>
        <p:spPr>
          <a:xfrm>
            <a:off x="1428728" y="3929066"/>
            <a:ext cx="785818" cy="369332"/>
          </a:xfrm>
          <a:prstGeom prst="rect">
            <a:avLst/>
          </a:prstGeom>
          <a:noFill/>
        </p:spPr>
        <p:txBody>
          <a:bodyPr wrap="square" rtlCol="0">
            <a:spAutoFit/>
          </a:bodyPr>
          <a:lstStyle/>
          <a:p>
            <a:r>
              <a:rPr lang="it-IT" dirty="0" err="1" smtClean="0"/>
              <a:t>q=mv</a:t>
            </a:r>
            <a:endParaRPr lang="it-IT" dirty="0"/>
          </a:p>
        </p:txBody>
      </p:sp>
      <p:sp>
        <p:nvSpPr>
          <p:cNvPr id="15" name="CasellaDiTesto 14"/>
          <p:cNvSpPr txBox="1"/>
          <p:nvPr/>
        </p:nvSpPr>
        <p:spPr>
          <a:xfrm>
            <a:off x="1285852" y="4572008"/>
            <a:ext cx="214314" cy="246221"/>
          </a:xfrm>
          <a:prstGeom prst="rect">
            <a:avLst/>
          </a:prstGeom>
          <a:noFill/>
        </p:spPr>
        <p:txBody>
          <a:bodyPr wrap="square" rtlCol="0">
            <a:spAutoFit/>
          </a:bodyPr>
          <a:lstStyle/>
          <a:p>
            <a:r>
              <a:rPr lang="it-IT" sz="1000" dirty="0" smtClean="0"/>
              <a:t>r</a:t>
            </a:r>
            <a:endParaRPr lang="it-IT" sz="1000" dirty="0"/>
          </a:p>
        </p:txBody>
      </p:sp>
      <p:sp>
        <p:nvSpPr>
          <p:cNvPr id="16" name="Rettangolo 15"/>
          <p:cNvSpPr/>
          <p:nvPr/>
        </p:nvSpPr>
        <p:spPr>
          <a:xfrm>
            <a:off x="2428860" y="3500438"/>
            <a:ext cx="6715140" cy="2308324"/>
          </a:xfrm>
          <a:prstGeom prst="rect">
            <a:avLst/>
          </a:prstGeom>
        </p:spPr>
        <p:txBody>
          <a:bodyPr wrap="square">
            <a:spAutoFit/>
          </a:bodyPr>
          <a:lstStyle/>
          <a:p>
            <a:pPr algn="ctr"/>
            <a:r>
              <a:rPr lang="it-IT" sz="2400" dirty="0" smtClean="0">
                <a:latin typeface="Arial Black" pitchFamily="34" charset="0"/>
              </a:rPr>
              <a:t>Dal 2° principio della dinamica deriva che la variazione nell’unità di tempo del momento della quantità di moto di un corpo rigido rispetto ad un asse è uguale al momento rispetto allo stesso asse della forza agente sul corpo.</a:t>
            </a:r>
            <a:endParaRPr lang="it-IT" sz="2400" u="sng" dirty="0" smtClean="0">
              <a:latin typeface="Arial Black" pitchFamily="34" charset="0"/>
            </a:endParaRPr>
          </a:p>
        </p:txBody>
      </p:sp>
      <p:pic>
        <p:nvPicPr>
          <p:cNvPr id="1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CasellaDiTesto 7"/>
          <p:cNvSpPr txBox="1">
            <a:spLocks noChangeArrowheads="1"/>
          </p:cNvSpPr>
          <p:nvPr/>
        </p:nvSpPr>
        <p:spPr bwMode="auto">
          <a:xfrm>
            <a:off x="0" y="476250"/>
            <a:ext cx="9143999" cy="646331"/>
          </a:xfrm>
          <a:prstGeom prst="rect">
            <a:avLst/>
          </a:prstGeom>
          <a:noFill/>
          <a:ln w="9525">
            <a:noFill/>
            <a:miter lim="800000"/>
            <a:headEnd/>
            <a:tailEnd/>
          </a:ln>
        </p:spPr>
        <p:txBody>
          <a:bodyPr wrap="square">
            <a:spAutoFit/>
          </a:bodyPr>
          <a:lstStyle/>
          <a:p>
            <a:pPr algn="ctr"/>
            <a:r>
              <a:rPr lang="it-IT" sz="3600" dirty="0" smtClean="0">
                <a:solidFill>
                  <a:schemeClr val="tx1">
                    <a:lumMod val="50000"/>
                    <a:lumOff val="50000"/>
                  </a:schemeClr>
                </a:solidFill>
                <a:latin typeface="Arial Black" pitchFamily="34" charset="0"/>
              </a:rPr>
              <a:t>Momento e momento angolare</a:t>
            </a:r>
            <a:endParaRPr lang="it-IT" sz="3600" dirty="0">
              <a:solidFill>
                <a:schemeClr val="tx1">
                  <a:lumMod val="50000"/>
                  <a:lumOff val="50000"/>
                </a:schemeClr>
              </a:solidFill>
              <a:latin typeface="Arial Black" pitchFamily="34" charset="0"/>
            </a:endParaRPr>
          </a:p>
        </p:txBody>
      </p:sp>
      <p:sp>
        <p:nvSpPr>
          <p:cNvPr id="39" name="Rettangolo 38"/>
          <p:cNvSpPr/>
          <p:nvPr/>
        </p:nvSpPr>
        <p:spPr>
          <a:xfrm>
            <a:off x="285720" y="1216398"/>
            <a:ext cx="8572560" cy="1569660"/>
          </a:xfrm>
          <a:prstGeom prst="rect">
            <a:avLst/>
          </a:prstGeom>
        </p:spPr>
        <p:txBody>
          <a:bodyPr wrap="square">
            <a:spAutoFit/>
          </a:bodyPr>
          <a:lstStyle/>
          <a:p>
            <a:pPr algn="ctr"/>
            <a:r>
              <a:rPr lang="it-IT" sz="2400" dirty="0" smtClean="0">
                <a:latin typeface="Arial Black" pitchFamily="34" charset="0"/>
              </a:rPr>
              <a:t>Nel caso di un sistema meccanico non soggetto a forze esterne, per il 3° principio della dinamica, il momento totale della quantità di moto deve essere costante.</a:t>
            </a:r>
            <a:endParaRPr lang="it-IT" sz="2400" b="1" u="sng" dirty="0" smtClean="0">
              <a:solidFill>
                <a:srgbClr val="FF0000"/>
              </a:solidFill>
              <a:latin typeface="Arial Black" pitchFamily="34" charset="0"/>
            </a:endParaRPr>
          </a:p>
        </p:txBody>
      </p:sp>
      <p:sp>
        <p:nvSpPr>
          <p:cNvPr id="16" name="Rettangolo 15"/>
          <p:cNvSpPr/>
          <p:nvPr/>
        </p:nvSpPr>
        <p:spPr>
          <a:xfrm>
            <a:off x="285720" y="2990206"/>
            <a:ext cx="8429684" cy="1938992"/>
          </a:xfrm>
          <a:prstGeom prst="rect">
            <a:avLst/>
          </a:prstGeom>
        </p:spPr>
        <p:txBody>
          <a:bodyPr wrap="square">
            <a:spAutoFit/>
          </a:bodyPr>
          <a:lstStyle/>
          <a:p>
            <a:pPr algn="ctr"/>
            <a:r>
              <a:rPr lang="it-IT" sz="2000" dirty="0" smtClean="0">
                <a:solidFill>
                  <a:srgbClr val="0000CC"/>
                </a:solidFill>
                <a:latin typeface="Arial Black" pitchFamily="34" charset="0"/>
              </a:rPr>
              <a:t>Per esempio, un ginnasta lanciato in aria per eseguire un salto mortale, si rannicchia su se stesso; in tal modo viene a diminuire la distanza media delle masse del corpo dall’asse di rotazione, conseguentemente, dovendo rimanere costante il momento della quantità di moto, aumenta la velocità di rotazione.</a:t>
            </a:r>
            <a:endParaRPr lang="it-IT" sz="2000" u="sng" dirty="0" smtClean="0">
              <a:solidFill>
                <a:srgbClr val="0000CC"/>
              </a:solidFill>
              <a:latin typeface="Arial Black" pitchFamily="34" charset="0"/>
            </a:endParaRPr>
          </a:p>
        </p:txBody>
      </p:sp>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CasellaDiTesto 7"/>
          <p:cNvSpPr txBox="1">
            <a:spLocks noChangeArrowheads="1"/>
          </p:cNvSpPr>
          <p:nvPr/>
        </p:nvSpPr>
        <p:spPr bwMode="auto">
          <a:xfrm>
            <a:off x="0" y="476250"/>
            <a:ext cx="9143999" cy="646331"/>
          </a:xfrm>
          <a:prstGeom prst="rect">
            <a:avLst/>
          </a:prstGeom>
          <a:noFill/>
          <a:ln w="9525">
            <a:noFill/>
            <a:miter lim="800000"/>
            <a:headEnd/>
            <a:tailEnd/>
          </a:ln>
        </p:spPr>
        <p:txBody>
          <a:bodyPr wrap="square">
            <a:spAutoFit/>
          </a:bodyPr>
          <a:lstStyle/>
          <a:p>
            <a:pPr algn="ctr"/>
            <a:r>
              <a:rPr lang="it-IT" sz="3600" dirty="0" smtClean="0">
                <a:solidFill>
                  <a:schemeClr val="tx1">
                    <a:lumMod val="50000"/>
                    <a:lumOff val="50000"/>
                  </a:schemeClr>
                </a:solidFill>
                <a:latin typeface="Arial Black" pitchFamily="34" charset="0"/>
              </a:rPr>
              <a:t>Urti</a:t>
            </a:r>
            <a:endParaRPr lang="it-IT" sz="3600" dirty="0">
              <a:solidFill>
                <a:schemeClr val="tx1">
                  <a:lumMod val="50000"/>
                  <a:lumOff val="50000"/>
                </a:schemeClr>
              </a:solidFill>
              <a:latin typeface="Arial Black" pitchFamily="34" charset="0"/>
            </a:endParaRPr>
          </a:p>
        </p:txBody>
      </p:sp>
      <p:sp>
        <p:nvSpPr>
          <p:cNvPr id="39" name="Rettangolo 38"/>
          <p:cNvSpPr/>
          <p:nvPr/>
        </p:nvSpPr>
        <p:spPr>
          <a:xfrm>
            <a:off x="142844" y="1216398"/>
            <a:ext cx="8858312" cy="3970318"/>
          </a:xfrm>
          <a:prstGeom prst="rect">
            <a:avLst/>
          </a:prstGeom>
        </p:spPr>
        <p:txBody>
          <a:bodyPr wrap="square">
            <a:spAutoFit/>
          </a:bodyPr>
          <a:lstStyle/>
          <a:p>
            <a:pPr algn="ctr"/>
            <a:r>
              <a:rPr lang="it-IT" sz="2400" dirty="0" smtClean="0">
                <a:latin typeface="Arial Black" pitchFamily="34" charset="0"/>
              </a:rPr>
              <a:t>Con questo termine si indicano delle </a:t>
            </a:r>
            <a:r>
              <a:rPr lang="it-IT" sz="2400" b="1" dirty="0" smtClean="0">
                <a:solidFill>
                  <a:srgbClr val="FF0000"/>
                </a:solidFill>
                <a:latin typeface="Arial Black" pitchFamily="34" charset="0"/>
              </a:rPr>
              <a:t>interazioni tra due corpi molto ravvicinati ed in tempi brevissimi</a:t>
            </a:r>
            <a:r>
              <a:rPr lang="it-IT" sz="2400" dirty="0" smtClean="0">
                <a:latin typeface="Arial Black" pitchFamily="34" charset="0"/>
              </a:rPr>
              <a:t>.</a:t>
            </a:r>
          </a:p>
          <a:p>
            <a:pPr algn="ctr"/>
            <a:r>
              <a:rPr lang="it-IT" sz="2400" dirty="0" smtClean="0">
                <a:latin typeface="Arial Black" pitchFamily="34" charset="0"/>
              </a:rPr>
              <a:t>Siccome l’urto avviene in un tempo piccolissimo, </a:t>
            </a:r>
            <a:r>
              <a:rPr lang="it-IT" sz="2400" u="sng" dirty="0" smtClean="0">
                <a:latin typeface="Arial Black" pitchFamily="34" charset="0"/>
              </a:rPr>
              <a:t>le forze d’urto sono molto intense</a:t>
            </a:r>
            <a:r>
              <a:rPr lang="it-IT" sz="2400" dirty="0" smtClean="0">
                <a:latin typeface="Arial Black" pitchFamily="34" charset="0"/>
              </a:rPr>
              <a:t>, quindi è possibile trascurare tutte  le altre forze agenti sul sistema (forza di gravità, forza elastica, ecc.).</a:t>
            </a:r>
          </a:p>
          <a:p>
            <a:pPr algn="ctr"/>
            <a:endParaRPr lang="it-IT" sz="1200" dirty="0" smtClean="0">
              <a:latin typeface="Arial Black" pitchFamily="34" charset="0"/>
            </a:endParaRPr>
          </a:p>
          <a:p>
            <a:pPr algn="ctr"/>
            <a:r>
              <a:rPr lang="it-IT" sz="2400" dirty="0" smtClean="0">
                <a:latin typeface="Arial Black" pitchFamily="34" charset="0"/>
              </a:rPr>
              <a:t>Ne deriva che, nell’istante dell’urto, il sistema formato dal corpo urtante e da quello urtato può considerarsi isolato, quindi la </a:t>
            </a:r>
            <a:r>
              <a:rPr lang="it-IT" sz="2400" b="1" u="sng" dirty="0" smtClean="0">
                <a:solidFill>
                  <a:srgbClr val="FF0000"/>
                </a:solidFill>
                <a:latin typeface="Arial Black" pitchFamily="34" charset="0"/>
              </a:rPr>
              <a:t>quantità di moto viene conservata anche dopo l’urto</a:t>
            </a:r>
            <a:r>
              <a:rPr lang="it-IT" sz="2400" dirty="0" smtClean="0">
                <a:latin typeface="Arial Black" pitchFamily="34" charset="0"/>
              </a:rPr>
              <a:t>.</a:t>
            </a: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CasellaDiTesto 7"/>
          <p:cNvSpPr txBox="1">
            <a:spLocks noChangeArrowheads="1"/>
          </p:cNvSpPr>
          <p:nvPr/>
        </p:nvSpPr>
        <p:spPr bwMode="auto">
          <a:xfrm>
            <a:off x="0" y="476250"/>
            <a:ext cx="9143999" cy="646331"/>
          </a:xfrm>
          <a:prstGeom prst="rect">
            <a:avLst/>
          </a:prstGeom>
          <a:noFill/>
          <a:ln w="9525">
            <a:noFill/>
            <a:miter lim="800000"/>
            <a:headEnd/>
            <a:tailEnd/>
          </a:ln>
        </p:spPr>
        <p:txBody>
          <a:bodyPr wrap="square">
            <a:spAutoFit/>
          </a:bodyPr>
          <a:lstStyle/>
          <a:p>
            <a:pPr algn="ctr"/>
            <a:r>
              <a:rPr lang="it-IT" sz="3600" dirty="0" smtClean="0">
                <a:solidFill>
                  <a:schemeClr val="tx1">
                    <a:lumMod val="50000"/>
                    <a:lumOff val="50000"/>
                  </a:schemeClr>
                </a:solidFill>
                <a:latin typeface="Arial Black" pitchFamily="34" charset="0"/>
              </a:rPr>
              <a:t>Urti</a:t>
            </a:r>
            <a:endParaRPr lang="it-IT" sz="3600" dirty="0">
              <a:solidFill>
                <a:schemeClr val="tx1">
                  <a:lumMod val="50000"/>
                  <a:lumOff val="50000"/>
                </a:schemeClr>
              </a:solidFill>
              <a:latin typeface="Arial Black" pitchFamily="34" charset="0"/>
            </a:endParaRPr>
          </a:p>
        </p:txBody>
      </p:sp>
      <p:sp>
        <p:nvSpPr>
          <p:cNvPr id="39" name="Rettangolo 38"/>
          <p:cNvSpPr/>
          <p:nvPr/>
        </p:nvSpPr>
        <p:spPr>
          <a:xfrm>
            <a:off x="142844" y="1216398"/>
            <a:ext cx="8858312" cy="3416320"/>
          </a:xfrm>
          <a:prstGeom prst="rect">
            <a:avLst/>
          </a:prstGeom>
        </p:spPr>
        <p:txBody>
          <a:bodyPr wrap="square">
            <a:spAutoFit/>
          </a:bodyPr>
          <a:lstStyle/>
          <a:p>
            <a:pPr algn="ctr"/>
            <a:r>
              <a:rPr lang="it-IT" sz="2400" dirty="0" smtClean="0">
                <a:latin typeface="Arial Black" pitchFamily="34" charset="0"/>
              </a:rPr>
              <a:t>In un urto, invece, non è sempre detto che venga conservata l’energia cinetica del sistema: si distinguono gli </a:t>
            </a:r>
            <a:r>
              <a:rPr lang="it-IT" sz="2400" b="1" dirty="0" smtClean="0">
                <a:solidFill>
                  <a:srgbClr val="FF0000"/>
                </a:solidFill>
                <a:latin typeface="Arial Black" pitchFamily="34" charset="0"/>
              </a:rPr>
              <a:t>urti elastici</a:t>
            </a:r>
            <a:r>
              <a:rPr lang="it-IT" sz="2400" dirty="0" smtClean="0">
                <a:latin typeface="Arial Black" pitchFamily="34" charset="0"/>
              </a:rPr>
              <a:t> (nei quali si conserva l’energia cinetica) da quelli </a:t>
            </a:r>
            <a:r>
              <a:rPr lang="it-IT" sz="2400" b="1" dirty="0" smtClean="0">
                <a:solidFill>
                  <a:srgbClr val="FF0000"/>
                </a:solidFill>
                <a:latin typeface="Arial Black" pitchFamily="34" charset="0"/>
              </a:rPr>
              <a:t>anelastici</a:t>
            </a:r>
            <a:r>
              <a:rPr lang="it-IT" sz="2400" dirty="0" smtClean="0">
                <a:latin typeface="Arial Black" pitchFamily="34" charset="0"/>
              </a:rPr>
              <a:t>.</a:t>
            </a:r>
          </a:p>
          <a:p>
            <a:pPr algn="ctr"/>
            <a:endParaRPr lang="it-IT" sz="2400" dirty="0" smtClean="0">
              <a:latin typeface="Arial Black" pitchFamily="34" charset="0"/>
            </a:endParaRPr>
          </a:p>
          <a:p>
            <a:pPr algn="ctr"/>
            <a:r>
              <a:rPr lang="it-IT" sz="2400" dirty="0" smtClean="0">
                <a:latin typeface="Arial Black" pitchFamily="34" charset="0"/>
              </a:rPr>
              <a:t>Se l’urto avviene lungo la linea che congiunge i baricentri (centri di massa) del corpo urtante e di quello urtato, si chiama </a:t>
            </a:r>
            <a:r>
              <a:rPr lang="it-IT" sz="2400" b="1" dirty="0" smtClean="0">
                <a:solidFill>
                  <a:srgbClr val="0000CC"/>
                </a:solidFill>
                <a:latin typeface="Arial Black" pitchFamily="34" charset="0"/>
              </a:rPr>
              <a:t>urto centrale</a:t>
            </a:r>
            <a:r>
              <a:rPr lang="it-IT" sz="2400" dirty="0" smtClean="0">
                <a:latin typeface="Arial Black" pitchFamily="34" charset="0"/>
              </a:rPr>
              <a:t> o </a:t>
            </a:r>
            <a:r>
              <a:rPr lang="it-IT" sz="2400" b="1" dirty="0" smtClean="0">
                <a:solidFill>
                  <a:srgbClr val="0000CC"/>
                </a:solidFill>
                <a:latin typeface="Arial Black" pitchFamily="34" charset="0"/>
              </a:rPr>
              <a:t>diretto</a:t>
            </a:r>
            <a:r>
              <a:rPr lang="it-IT" sz="2400" dirty="0" smtClean="0">
                <a:latin typeface="Arial Black" pitchFamily="34" charset="0"/>
              </a:rPr>
              <a:t>, in tutti gli altri casi si parla di </a:t>
            </a:r>
            <a:r>
              <a:rPr lang="it-IT" sz="2400" b="1" dirty="0" smtClean="0">
                <a:solidFill>
                  <a:srgbClr val="0000CC"/>
                </a:solidFill>
                <a:latin typeface="Arial Black" pitchFamily="34" charset="0"/>
              </a:rPr>
              <a:t>urto obliquo</a:t>
            </a:r>
            <a:r>
              <a:rPr lang="it-IT" sz="2400" dirty="0" smtClean="0">
                <a:latin typeface="Arial Black" pitchFamily="34" charset="0"/>
              </a:rPr>
              <a:t>.</a:t>
            </a: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asellaDiTesto 3"/>
          <p:cNvSpPr txBox="1">
            <a:spLocks noChangeArrowheads="1"/>
          </p:cNvSpPr>
          <p:nvPr/>
        </p:nvSpPr>
        <p:spPr bwMode="auto">
          <a:xfrm>
            <a:off x="142844" y="1214422"/>
            <a:ext cx="8786874" cy="4124206"/>
          </a:xfrm>
          <a:prstGeom prst="rect">
            <a:avLst/>
          </a:prstGeom>
          <a:noFill/>
          <a:ln w="9525">
            <a:noFill/>
            <a:miter lim="800000"/>
            <a:headEnd/>
            <a:tailEnd/>
          </a:ln>
        </p:spPr>
        <p:txBody>
          <a:bodyPr wrap="square">
            <a:spAutoFit/>
          </a:bodyPr>
          <a:lstStyle/>
          <a:p>
            <a:pPr algn="ctr"/>
            <a:r>
              <a:rPr lang="it-IT" sz="2400" dirty="0" smtClean="0">
                <a:latin typeface="Arial Black" pitchFamily="34" charset="0"/>
              </a:rPr>
              <a:t>La </a:t>
            </a:r>
            <a:r>
              <a:rPr lang="it-IT" sz="2400" b="1" dirty="0" smtClean="0">
                <a:solidFill>
                  <a:srgbClr val="FF0000"/>
                </a:solidFill>
                <a:latin typeface="Arial Black" pitchFamily="34" charset="0"/>
              </a:rPr>
              <a:t>statica</a:t>
            </a:r>
            <a:r>
              <a:rPr lang="it-IT" sz="2400" dirty="0" smtClean="0">
                <a:latin typeface="Arial Black" pitchFamily="34" charset="0"/>
              </a:rPr>
              <a:t> è quella parte della meccanica che </a:t>
            </a:r>
            <a:r>
              <a:rPr lang="it-IT" sz="2400" u="sng" dirty="0" smtClean="0">
                <a:solidFill>
                  <a:srgbClr val="FF0000"/>
                </a:solidFill>
                <a:latin typeface="Arial Black" pitchFamily="34" charset="0"/>
              </a:rPr>
              <a:t>studia le condizioni di equilibrio dei corpi</a:t>
            </a:r>
            <a:r>
              <a:rPr lang="it-IT" sz="2400" dirty="0" smtClean="0">
                <a:latin typeface="Arial Black" pitchFamily="34" charset="0"/>
              </a:rPr>
              <a:t>.</a:t>
            </a:r>
          </a:p>
          <a:p>
            <a:pPr algn="ctr"/>
            <a:endParaRPr lang="it-IT" sz="1000" dirty="0" smtClean="0">
              <a:latin typeface="Arial Black" pitchFamily="34" charset="0"/>
            </a:endParaRPr>
          </a:p>
          <a:p>
            <a:pPr algn="ctr"/>
            <a:r>
              <a:rPr lang="it-IT" sz="2400" dirty="0" smtClean="0">
                <a:latin typeface="Arial Black" pitchFamily="34" charset="0"/>
              </a:rPr>
              <a:t>La statica si fonda su due equazioni fondamentali, dette </a:t>
            </a:r>
            <a:r>
              <a:rPr lang="it-IT" sz="2400" b="1" dirty="0" smtClean="0">
                <a:solidFill>
                  <a:srgbClr val="0000CC"/>
                </a:solidFill>
                <a:latin typeface="Arial Black" pitchFamily="34" charset="0"/>
              </a:rPr>
              <a:t>equazioni cardinali della statica</a:t>
            </a:r>
            <a:r>
              <a:rPr lang="it-IT" sz="2400" dirty="0" smtClean="0">
                <a:latin typeface="Arial Black" pitchFamily="34" charset="0"/>
              </a:rPr>
              <a:t>:</a:t>
            </a:r>
          </a:p>
          <a:p>
            <a:pPr algn="ctr"/>
            <a:endParaRPr lang="it-IT" sz="1600" dirty="0" smtClean="0">
              <a:latin typeface="Arial Black" pitchFamily="34" charset="0"/>
            </a:endParaRPr>
          </a:p>
          <a:p>
            <a:pPr algn="ctr"/>
            <a:r>
              <a:rPr lang="it-IT" sz="2400" b="1" u="sng" dirty="0" smtClean="0">
                <a:solidFill>
                  <a:srgbClr val="0000CC"/>
                </a:solidFill>
                <a:latin typeface="Arial Black" pitchFamily="34" charset="0"/>
              </a:rPr>
              <a:t>R</a:t>
            </a:r>
            <a:r>
              <a:rPr lang="it-IT" sz="2400" dirty="0" smtClean="0">
                <a:solidFill>
                  <a:srgbClr val="0000CC"/>
                </a:solidFill>
                <a:latin typeface="Arial Black" pitchFamily="34" charset="0"/>
              </a:rPr>
              <a:t> = 0     </a:t>
            </a:r>
            <a:r>
              <a:rPr lang="it-IT" sz="2400" b="1" u="sng" dirty="0" smtClean="0">
                <a:solidFill>
                  <a:srgbClr val="0000CC"/>
                </a:solidFill>
                <a:latin typeface="Arial Black" pitchFamily="34" charset="0"/>
              </a:rPr>
              <a:t>M</a:t>
            </a:r>
            <a:r>
              <a:rPr lang="it-IT" sz="2400" dirty="0" smtClean="0">
                <a:solidFill>
                  <a:srgbClr val="0000CC"/>
                </a:solidFill>
                <a:latin typeface="Arial Black" pitchFamily="34" charset="0"/>
              </a:rPr>
              <a:t> = 0</a:t>
            </a:r>
          </a:p>
          <a:p>
            <a:pPr algn="ctr"/>
            <a:endParaRPr lang="it-IT" sz="800" b="1" u="sng" dirty="0" smtClean="0">
              <a:latin typeface="Arial Black" pitchFamily="34" charset="0"/>
            </a:endParaRPr>
          </a:p>
          <a:p>
            <a:r>
              <a:rPr lang="it-IT" sz="2000" dirty="0" smtClean="0">
                <a:latin typeface="Arial Black" pitchFamily="34" charset="0"/>
              </a:rPr>
              <a:t>Essendo </a:t>
            </a:r>
            <a:r>
              <a:rPr lang="it-IT" sz="2000" b="1" u="sng" dirty="0" smtClean="0">
                <a:latin typeface="Arial Black" pitchFamily="34" charset="0"/>
              </a:rPr>
              <a:t>R</a:t>
            </a:r>
            <a:r>
              <a:rPr lang="it-IT" sz="2000" dirty="0" smtClean="0">
                <a:latin typeface="Arial Black" pitchFamily="34" charset="0"/>
              </a:rPr>
              <a:t> la somma delle forze applicate ad un corpo e con </a:t>
            </a:r>
            <a:r>
              <a:rPr lang="it-IT" sz="2000" b="1" u="sng" dirty="0" smtClean="0">
                <a:latin typeface="Arial Black" pitchFamily="34" charset="0"/>
              </a:rPr>
              <a:t>M</a:t>
            </a:r>
            <a:r>
              <a:rPr lang="it-IT" sz="2000" dirty="0" smtClean="0">
                <a:latin typeface="Arial Black" pitchFamily="34" charset="0"/>
              </a:rPr>
              <a:t> la somma dei momenti risultanti di queste forze.</a:t>
            </a:r>
          </a:p>
          <a:p>
            <a:endParaRPr lang="it-IT" sz="2000" dirty="0" smtClean="0">
              <a:latin typeface="Arial Black" pitchFamily="34" charset="0"/>
            </a:endParaRPr>
          </a:p>
          <a:p>
            <a:pPr algn="ctr"/>
            <a:r>
              <a:rPr lang="it-IT" sz="2400" dirty="0" smtClean="0">
                <a:latin typeface="Arial Black" pitchFamily="34" charset="0"/>
              </a:rPr>
              <a:t>La prima equazione impone l’</a:t>
            </a:r>
            <a:r>
              <a:rPr lang="it-IT" sz="2400" b="1" dirty="0" smtClean="0">
                <a:solidFill>
                  <a:srgbClr val="0000CC"/>
                </a:solidFill>
                <a:latin typeface="Arial Black" pitchFamily="34" charset="0"/>
              </a:rPr>
              <a:t>equilibrio traslatorio</a:t>
            </a:r>
            <a:r>
              <a:rPr lang="it-IT" sz="2400" dirty="0" smtClean="0">
                <a:latin typeface="Arial Black" pitchFamily="34" charset="0"/>
              </a:rPr>
              <a:t>, la seconda impone, invece, l’</a:t>
            </a:r>
            <a:r>
              <a:rPr lang="it-IT" sz="2400" b="1" dirty="0" smtClean="0">
                <a:solidFill>
                  <a:srgbClr val="0000CC"/>
                </a:solidFill>
                <a:latin typeface="Arial Black" pitchFamily="34" charset="0"/>
              </a:rPr>
              <a:t>equilibrio rotatorio</a:t>
            </a:r>
            <a:r>
              <a:rPr lang="it-IT" sz="2400" dirty="0" smtClean="0">
                <a:latin typeface="Arial Black" pitchFamily="34" charset="0"/>
              </a:rPr>
              <a:t>. </a:t>
            </a:r>
            <a:endParaRPr lang="it-IT" sz="2400" dirty="0">
              <a:latin typeface="Arial Black" pitchFamily="34" charset="0"/>
            </a:endParaRPr>
          </a:p>
        </p:txBody>
      </p:sp>
      <p:sp>
        <p:nvSpPr>
          <p:cNvPr id="7173" name="CasellaDiTesto 7"/>
          <p:cNvSpPr txBox="1">
            <a:spLocks noChangeArrowheads="1"/>
          </p:cNvSpPr>
          <p:nvPr/>
        </p:nvSpPr>
        <p:spPr bwMode="auto">
          <a:xfrm>
            <a:off x="900113" y="476250"/>
            <a:ext cx="7343775" cy="646331"/>
          </a:xfrm>
          <a:prstGeom prst="rect">
            <a:avLst/>
          </a:prstGeom>
          <a:noFill/>
          <a:ln w="9525">
            <a:noFill/>
            <a:miter lim="800000"/>
            <a:headEnd/>
            <a:tailEnd/>
          </a:ln>
        </p:spPr>
        <p:txBody>
          <a:bodyPr>
            <a:spAutoFit/>
          </a:bodyPr>
          <a:lstStyle/>
          <a:p>
            <a:pPr algn="ctr"/>
            <a:r>
              <a:rPr lang="it-IT" sz="3600" dirty="0" smtClean="0">
                <a:solidFill>
                  <a:schemeClr val="tx1">
                    <a:lumMod val="50000"/>
                    <a:lumOff val="50000"/>
                  </a:schemeClr>
                </a:solidFill>
                <a:latin typeface="Arial Black" pitchFamily="34" charset="0"/>
              </a:rPr>
              <a:t>La statica</a:t>
            </a:r>
            <a:endParaRPr lang="it-IT" sz="3600" dirty="0">
              <a:solidFill>
                <a:schemeClr val="tx1">
                  <a:lumMod val="50000"/>
                  <a:lumOff val="50000"/>
                </a:schemeClr>
              </a:solidFill>
              <a:latin typeface="Arial Black" pitchFamily="34" charset="0"/>
            </a:endParaRP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magine 8" descr="shutterstock_28522267.jpg"/>
          <p:cNvPicPr>
            <a:picLocks noChangeAspect="1"/>
          </p:cNvPicPr>
          <p:nvPr/>
        </p:nvPicPr>
        <p:blipFill>
          <a:blip r:embed="rId2" cstate="print"/>
          <a:srcRect/>
          <a:stretch>
            <a:fillRect/>
          </a:stretch>
        </p:blipFill>
        <p:spPr bwMode="auto">
          <a:xfrm>
            <a:off x="357158" y="428604"/>
            <a:ext cx="4000528" cy="3000392"/>
          </a:xfrm>
          <a:prstGeom prst="rect">
            <a:avLst/>
          </a:prstGeom>
          <a:noFill/>
          <a:ln w="9525">
            <a:noFill/>
            <a:miter lim="800000"/>
            <a:headEnd/>
            <a:tailEnd/>
          </a:ln>
          <a:effectLst>
            <a:outerShdw dist="139700" dir="2700000" algn="tl" rotWithShape="0">
              <a:srgbClr val="333333">
                <a:alpha val="64999"/>
              </a:srgbClr>
            </a:outerShdw>
          </a:effectLst>
        </p:spPr>
      </p:pic>
      <p:pic>
        <p:nvPicPr>
          <p:cNvPr id="10" name="WordArt 3"/>
          <p:cNvPicPr>
            <a:picLocks noChangeArrowheads="1"/>
          </p:cNvPicPr>
          <p:nvPr/>
        </p:nvPicPr>
        <p:blipFill>
          <a:blip r:embed="rId3" cstate="print"/>
          <a:srcRect/>
          <a:stretch>
            <a:fillRect/>
          </a:stretch>
        </p:blipFill>
        <p:spPr bwMode="auto">
          <a:xfrm>
            <a:off x="2214546" y="2857496"/>
            <a:ext cx="6735762" cy="326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55"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 calcmode="lin" valueType="num">
                                      <p:cBhvr>
                                        <p:cTn id="10" dur="1000" fill="hold"/>
                                        <p:tgtEl>
                                          <p:spTgt spid="10"/>
                                        </p:tgtEl>
                                        <p:attrNameLst>
                                          <p:attrName>ppt_w</p:attrName>
                                        </p:attrNameLst>
                                      </p:cBhvr>
                                      <p:tavLst>
                                        <p:tav tm="0">
                                          <p:val>
                                            <p:strVal val="#ppt_w*0.70"/>
                                          </p:val>
                                        </p:tav>
                                        <p:tav tm="100000">
                                          <p:val>
                                            <p:strVal val="#ppt_w"/>
                                          </p:val>
                                        </p:tav>
                                      </p:tavLst>
                                    </p:anim>
                                    <p:anim calcmode="lin" valueType="num">
                                      <p:cBhvr>
                                        <p:cTn id="11" dur="1000" fill="hold"/>
                                        <p:tgtEl>
                                          <p:spTgt spid="10"/>
                                        </p:tgtEl>
                                        <p:attrNameLst>
                                          <p:attrName>ppt_h</p:attrName>
                                        </p:attrNameLst>
                                      </p:cBhvr>
                                      <p:tavLst>
                                        <p:tav tm="0">
                                          <p:val>
                                            <p:strVal val="#ppt_h"/>
                                          </p:val>
                                        </p:tav>
                                        <p:tav tm="100000">
                                          <p:val>
                                            <p:strVal val="#ppt_h"/>
                                          </p:val>
                                        </p:tav>
                                      </p:tavLst>
                                    </p:anim>
                                    <p:animEffect transition="in" filter="fade">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asellaDiTesto 3"/>
          <p:cNvSpPr txBox="1">
            <a:spLocks noChangeArrowheads="1"/>
          </p:cNvSpPr>
          <p:nvPr/>
        </p:nvSpPr>
        <p:spPr bwMode="auto">
          <a:xfrm>
            <a:off x="0" y="1285860"/>
            <a:ext cx="9144000" cy="4154984"/>
          </a:xfrm>
          <a:prstGeom prst="rect">
            <a:avLst/>
          </a:prstGeom>
          <a:noFill/>
          <a:ln w="9525">
            <a:noFill/>
            <a:miter lim="800000"/>
            <a:headEnd/>
            <a:tailEnd/>
          </a:ln>
        </p:spPr>
        <p:txBody>
          <a:bodyPr wrap="square">
            <a:spAutoFit/>
          </a:bodyPr>
          <a:lstStyle/>
          <a:p>
            <a:pPr algn="ctr"/>
            <a:r>
              <a:rPr lang="it-IT" sz="2400" dirty="0" smtClean="0">
                <a:latin typeface="Arial Black" pitchFamily="34" charset="0"/>
              </a:rPr>
              <a:t>Le azioni esterne, in generale, si manifestano sul corpo sotto forma di </a:t>
            </a:r>
            <a:r>
              <a:rPr lang="it-IT" sz="2400" b="1" dirty="0" smtClean="0">
                <a:solidFill>
                  <a:srgbClr val="FF0000"/>
                </a:solidFill>
                <a:latin typeface="Arial Black" pitchFamily="34" charset="0"/>
              </a:rPr>
              <a:t>forze</a:t>
            </a:r>
            <a:r>
              <a:rPr lang="it-IT" sz="2400" dirty="0" smtClean="0">
                <a:latin typeface="Arial Black" pitchFamily="34" charset="0"/>
              </a:rPr>
              <a:t>.</a:t>
            </a:r>
          </a:p>
          <a:p>
            <a:pPr algn="ctr"/>
            <a:endParaRPr lang="it-IT" sz="2000" b="1" u="sng" dirty="0" smtClean="0">
              <a:solidFill>
                <a:srgbClr val="0000CC"/>
              </a:solidFill>
              <a:latin typeface="Arial Black" pitchFamily="34" charset="0"/>
            </a:endParaRPr>
          </a:p>
          <a:p>
            <a:pPr algn="ctr"/>
            <a:r>
              <a:rPr lang="it-IT" sz="2400" dirty="0" smtClean="0">
                <a:latin typeface="Arial Black" pitchFamily="34" charset="0"/>
              </a:rPr>
              <a:t>Lo </a:t>
            </a:r>
            <a:r>
              <a:rPr lang="it-IT" sz="2400" b="1" u="sng" dirty="0" smtClean="0">
                <a:solidFill>
                  <a:srgbClr val="FF0000"/>
                </a:solidFill>
                <a:latin typeface="Arial Black" pitchFamily="34" charset="0"/>
              </a:rPr>
              <a:t>studio della dinamica</a:t>
            </a:r>
            <a:r>
              <a:rPr lang="it-IT" sz="2400" dirty="0" smtClean="0">
                <a:latin typeface="Arial Black" pitchFamily="34" charset="0"/>
              </a:rPr>
              <a:t> è, essenzialmente, l’</a:t>
            </a:r>
            <a:r>
              <a:rPr lang="it-IT" sz="2400" b="1" u="sng" dirty="0" smtClean="0">
                <a:solidFill>
                  <a:srgbClr val="FF0000"/>
                </a:solidFill>
                <a:latin typeface="Arial Black" pitchFamily="34" charset="0"/>
              </a:rPr>
              <a:t>analisi della relazione tra le forze applicate ad un corpo e la variazione del suo stato di quiete o di moto</a:t>
            </a:r>
            <a:r>
              <a:rPr lang="it-IT" sz="2400" dirty="0" smtClean="0">
                <a:latin typeface="Arial Black" pitchFamily="34" charset="0"/>
              </a:rPr>
              <a:t>.</a:t>
            </a:r>
          </a:p>
          <a:p>
            <a:pPr algn="ctr"/>
            <a:endParaRPr lang="it-IT" sz="2400" dirty="0" smtClean="0">
              <a:latin typeface="Arial Black" pitchFamily="34" charset="0"/>
            </a:endParaRPr>
          </a:p>
          <a:p>
            <a:pPr algn="ctr"/>
            <a:r>
              <a:rPr lang="it-IT" sz="2400" dirty="0" smtClean="0">
                <a:latin typeface="Arial Black" pitchFamily="34" charset="0"/>
              </a:rPr>
              <a:t>Una semplificazione nella trattazione di numerosi problemi della dinamica, si introduce con il concetto di </a:t>
            </a:r>
            <a:r>
              <a:rPr lang="it-IT" sz="2400" i="1" dirty="0" smtClean="0">
                <a:solidFill>
                  <a:srgbClr val="0000CC"/>
                </a:solidFill>
                <a:latin typeface="Arial Black" pitchFamily="34" charset="0"/>
              </a:rPr>
              <a:t>“punto materiale”</a:t>
            </a:r>
            <a:r>
              <a:rPr lang="it-IT" sz="2400" dirty="0" smtClean="0">
                <a:latin typeface="Arial Black" pitchFamily="34" charset="0"/>
              </a:rPr>
              <a:t>, </a:t>
            </a:r>
            <a:r>
              <a:rPr lang="it-IT" sz="2400" u="sng" dirty="0" smtClean="0">
                <a:solidFill>
                  <a:srgbClr val="0000CC"/>
                </a:solidFill>
                <a:latin typeface="Arial Black" pitchFamily="34" charset="0"/>
              </a:rPr>
              <a:t>punto geometrico nel quale è concentrata la materia che costituisce il corpo</a:t>
            </a:r>
            <a:r>
              <a:rPr lang="it-IT" sz="2400" dirty="0" smtClean="0">
                <a:latin typeface="Arial Black" pitchFamily="34" charset="0"/>
              </a:rPr>
              <a:t>.</a:t>
            </a:r>
            <a:endParaRPr lang="it-IT" sz="2400" dirty="0">
              <a:latin typeface="Arial Black" pitchFamily="34" charset="0"/>
            </a:endParaRPr>
          </a:p>
        </p:txBody>
      </p:sp>
      <p:sp>
        <p:nvSpPr>
          <p:cNvPr id="7173" name="CasellaDiTesto 7"/>
          <p:cNvSpPr txBox="1">
            <a:spLocks noChangeArrowheads="1"/>
          </p:cNvSpPr>
          <p:nvPr/>
        </p:nvSpPr>
        <p:spPr bwMode="auto">
          <a:xfrm>
            <a:off x="900113" y="476250"/>
            <a:ext cx="7343775" cy="646331"/>
          </a:xfrm>
          <a:prstGeom prst="rect">
            <a:avLst/>
          </a:prstGeom>
          <a:noFill/>
          <a:ln w="9525">
            <a:noFill/>
            <a:miter lim="800000"/>
            <a:headEnd/>
            <a:tailEnd/>
          </a:ln>
        </p:spPr>
        <p:txBody>
          <a:bodyPr>
            <a:spAutoFit/>
          </a:bodyPr>
          <a:lstStyle/>
          <a:p>
            <a:pPr algn="ctr"/>
            <a:r>
              <a:rPr lang="it-IT" sz="3600" dirty="0" smtClean="0">
                <a:solidFill>
                  <a:schemeClr val="tx1">
                    <a:lumMod val="50000"/>
                    <a:lumOff val="50000"/>
                  </a:schemeClr>
                </a:solidFill>
                <a:latin typeface="Arial Black" pitchFamily="34" charset="0"/>
              </a:rPr>
              <a:t>La dinamica</a:t>
            </a:r>
            <a:endParaRPr lang="it-IT" sz="3600" dirty="0">
              <a:solidFill>
                <a:schemeClr val="tx1">
                  <a:lumMod val="50000"/>
                  <a:lumOff val="50000"/>
                </a:schemeClr>
              </a:solidFill>
              <a:latin typeface="Arial Black" pitchFamily="34"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asellaDiTesto 3"/>
          <p:cNvSpPr txBox="1">
            <a:spLocks noChangeArrowheads="1"/>
          </p:cNvSpPr>
          <p:nvPr/>
        </p:nvSpPr>
        <p:spPr bwMode="auto">
          <a:xfrm>
            <a:off x="285720" y="1500174"/>
            <a:ext cx="8643998" cy="3416320"/>
          </a:xfrm>
          <a:prstGeom prst="rect">
            <a:avLst/>
          </a:prstGeom>
          <a:noFill/>
          <a:ln w="9525">
            <a:noFill/>
            <a:miter lim="800000"/>
            <a:headEnd/>
            <a:tailEnd/>
          </a:ln>
        </p:spPr>
        <p:txBody>
          <a:bodyPr wrap="square">
            <a:spAutoFit/>
          </a:bodyPr>
          <a:lstStyle/>
          <a:p>
            <a:pPr algn="ctr"/>
            <a:r>
              <a:rPr lang="it-IT" sz="2400" dirty="0" smtClean="0">
                <a:latin typeface="Arial Black" pitchFamily="34" charset="0"/>
              </a:rPr>
              <a:t>Il </a:t>
            </a:r>
            <a:r>
              <a:rPr lang="it-IT" sz="2400" b="1" u="sng" dirty="0" smtClean="0">
                <a:solidFill>
                  <a:srgbClr val="FF0000"/>
                </a:solidFill>
                <a:latin typeface="Arial Black" pitchFamily="34" charset="0"/>
              </a:rPr>
              <a:t>1° principio della dinamica</a:t>
            </a:r>
            <a:r>
              <a:rPr lang="it-IT" sz="2400" dirty="0" smtClean="0">
                <a:latin typeface="Arial Black" pitchFamily="34" charset="0"/>
              </a:rPr>
              <a:t> (detto anche principio di inerzia) enunciato da Galileo afferma:</a:t>
            </a:r>
          </a:p>
          <a:p>
            <a:pPr algn="ctr"/>
            <a:endParaRPr lang="it-IT" sz="2400" dirty="0" smtClean="0">
              <a:latin typeface="Arial Black" pitchFamily="34" charset="0"/>
            </a:endParaRPr>
          </a:p>
          <a:p>
            <a:pPr algn="ctr"/>
            <a:r>
              <a:rPr lang="it-IT" sz="2400" b="1" i="1" dirty="0" smtClean="0">
                <a:solidFill>
                  <a:srgbClr val="FF0000"/>
                </a:solidFill>
                <a:latin typeface="Arial Black" pitchFamily="34" charset="0"/>
              </a:rPr>
              <a:t>“</a:t>
            </a:r>
            <a:r>
              <a:rPr lang="it-IT" sz="2400" b="1" i="1" u="sng" dirty="0" smtClean="0">
                <a:solidFill>
                  <a:srgbClr val="FF0000"/>
                </a:solidFill>
                <a:latin typeface="Arial Black" pitchFamily="34" charset="0"/>
              </a:rPr>
              <a:t>ogni corpo mantiene il suo stato di quiete o di moto rettilineo uniforme, fino a che non interviene una forza esterna che modifica tale stato</a:t>
            </a:r>
            <a:r>
              <a:rPr lang="it-IT" sz="2400" b="1" i="1" dirty="0" smtClean="0">
                <a:solidFill>
                  <a:srgbClr val="FF0000"/>
                </a:solidFill>
                <a:latin typeface="Arial Black" pitchFamily="34" charset="0"/>
              </a:rPr>
              <a:t>”</a:t>
            </a:r>
            <a:r>
              <a:rPr lang="it-IT" sz="2400" i="1" dirty="0" smtClean="0">
                <a:latin typeface="Arial Black" pitchFamily="34" charset="0"/>
              </a:rPr>
              <a:t>.</a:t>
            </a:r>
          </a:p>
          <a:p>
            <a:pPr algn="ctr"/>
            <a:endParaRPr lang="it-IT" sz="2400" i="1" dirty="0" smtClean="0">
              <a:latin typeface="Arial Black" pitchFamily="34" charset="0"/>
            </a:endParaRPr>
          </a:p>
          <a:p>
            <a:pPr algn="ctr"/>
            <a:r>
              <a:rPr lang="it-IT" sz="2400" dirty="0" smtClean="0">
                <a:latin typeface="Arial Black" pitchFamily="34" charset="0"/>
              </a:rPr>
              <a:t>L’</a:t>
            </a:r>
            <a:r>
              <a:rPr lang="it-IT" sz="2400" b="1" dirty="0" smtClean="0">
                <a:solidFill>
                  <a:srgbClr val="0000CC"/>
                </a:solidFill>
                <a:latin typeface="Arial Black" pitchFamily="34" charset="0"/>
              </a:rPr>
              <a:t>inerzia</a:t>
            </a:r>
            <a:r>
              <a:rPr lang="it-IT" sz="2400" dirty="0" smtClean="0">
                <a:latin typeface="Arial Black" pitchFamily="34" charset="0"/>
              </a:rPr>
              <a:t> è la </a:t>
            </a:r>
            <a:r>
              <a:rPr lang="it-IT" sz="2400" u="sng" dirty="0" smtClean="0">
                <a:solidFill>
                  <a:srgbClr val="0000CC"/>
                </a:solidFill>
                <a:latin typeface="Arial Black" pitchFamily="34" charset="0"/>
              </a:rPr>
              <a:t>tendenza di un corpo a mantenere lo stato di quiete o di moto rettilineo uniforme</a:t>
            </a:r>
            <a:r>
              <a:rPr lang="it-IT" sz="2400" dirty="0" smtClean="0">
                <a:latin typeface="Arial Black" pitchFamily="34" charset="0"/>
              </a:rPr>
              <a:t>. </a:t>
            </a:r>
            <a:endParaRPr lang="it-IT" sz="2400" dirty="0">
              <a:latin typeface="Arial Black" pitchFamily="34" charset="0"/>
            </a:endParaRPr>
          </a:p>
        </p:txBody>
      </p:sp>
      <p:sp>
        <p:nvSpPr>
          <p:cNvPr id="7173" name="CasellaDiTesto 7"/>
          <p:cNvSpPr txBox="1">
            <a:spLocks noChangeArrowheads="1"/>
          </p:cNvSpPr>
          <p:nvPr/>
        </p:nvSpPr>
        <p:spPr bwMode="auto">
          <a:xfrm>
            <a:off x="900113" y="476250"/>
            <a:ext cx="7343775" cy="646331"/>
          </a:xfrm>
          <a:prstGeom prst="rect">
            <a:avLst/>
          </a:prstGeom>
          <a:noFill/>
          <a:ln w="9525">
            <a:noFill/>
            <a:miter lim="800000"/>
            <a:headEnd/>
            <a:tailEnd/>
          </a:ln>
        </p:spPr>
        <p:txBody>
          <a:bodyPr>
            <a:spAutoFit/>
          </a:bodyPr>
          <a:lstStyle/>
          <a:p>
            <a:pPr algn="ctr"/>
            <a:r>
              <a:rPr lang="it-IT" sz="3600" dirty="0" smtClean="0">
                <a:solidFill>
                  <a:schemeClr val="tx1">
                    <a:lumMod val="50000"/>
                    <a:lumOff val="50000"/>
                  </a:schemeClr>
                </a:solidFill>
                <a:latin typeface="Arial Black" pitchFamily="34" charset="0"/>
              </a:rPr>
              <a:t>1° principio della dinamica</a:t>
            </a:r>
            <a:endParaRPr lang="it-IT" sz="3600" dirty="0">
              <a:solidFill>
                <a:schemeClr val="tx1">
                  <a:lumMod val="50000"/>
                  <a:lumOff val="50000"/>
                </a:schemeClr>
              </a:solidFill>
              <a:latin typeface="Arial Black" pitchFamily="34"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asellaDiTesto 3"/>
          <p:cNvSpPr txBox="1">
            <a:spLocks noChangeArrowheads="1"/>
          </p:cNvSpPr>
          <p:nvPr/>
        </p:nvSpPr>
        <p:spPr bwMode="auto">
          <a:xfrm>
            <a:off x="285720" y="1285860"/>
            <a:ext cx="8643998" cy="3970318"/>
          </a:xfrm>
          <a:prstGeom prst="rect">
            <a:avLst/>
          </a:prstGeom>
          <a:noFill/>
          <a:ln w="9525">
            <a:noFill/>
            <a:miter lim="800000"/>
            <a:headEnd/>
            <a:tailEnd/>
          </a:ln>
        </p:spPr>
        <p:txBody>
          <a:bodyPr wrap="square">
            <a:spAutoFit/>
          </a:bodyPr>
          <a:lstStyle/>
          <a:p>
            <a:pPr algn="ctr"/>
            <a:r>
              <a:rPr lang="it-IT" sz="2400" dirty="0" smtClean="0">
                <a:latin typeface="Arial Black" pitchFamily="34" charset="0"/>
              </a:rPr>
              <a:t>Esempi a tutti noti di casi in cui è operante il principio di inerzia sono dati dalla forza avvertibile quando ci si trova su un veicolo che parte bruscamente o dalla spinta in avanti che si avverte quando ci si trova su un veicolo che si arresta bruscamente.</a:t>
            </a:r>
          </a:p>
          <a:p>
            <a:pPr algn="ctr"/>
            <a:endParaRPr lang="it-IT" sz="1200" dirty="0" smtClean="0">
              <a:latin typeface="Arial Black" pitchFamily="34" charset="0"/>
            </a:endParaRPr>
          </a:p>
          <a:p>
            <a:pPr algn="ctr"/>
            <a:r>
              <a:rPr lang="it-IT" sz="2400" dirty="0" smtClean="0">
                <a:latin typeface="Arial Black" pitchFamily="34" charset="0"/>
              </a:rPr>
              <a:t>Nel primo caso, il nostro corpo tenderebbe a perseverare nel suo stato di quiete, nel secondo caso esso tende a perseverare nel suo stato di moto rettilineo uniforme. </a:t>
            </a:r>
            <a:endParaRPr lang="it-IT" sz="2400" dirty="0">
              <a:latin typeface="Arial Black" pitchFamily="34" charset="0"/>
            </a:endParaRPr>
          </a:p>
        </p:txBody>
      </p:sp>
      <p:sp>
        <p:nvSpPr>
          <p:cNvPr id="7173" name="CasellaDiTesto 7"/>
          <p:cNvSpPr txBox="1">
            <a:spLocks noChangeArrowheads="1"/>
          </p:cNvSpPr>
          <p:nvPr/>
        </p:nvSpPr>
        <p:spPr bwMode="auto">
          <a:xfrm>
            <a:off x="900113" y="476250"/>
            <a:ext cx="7343775" cy="646331"/>
          </a:xfrm>
          <a:prstGeom prst="rect">
            <a:avLst/>
          </a:prstGeom>
          <a:noFill/>
          <a:ln w="9525">
            <a:noFill/>
            <a:miter lim="800000"/>
            <a:headEnd/>
            <a:tailEnd/>
          </a:ln>
        </p:spPr>
        <p:txBody>
          <a:bodyPr>
            <a:spAutoFit/>
          </a:bodyPr>
          <a:lstStyle/>
          <a:p>
            <a:pPr algn="ctr"/>
            <a:r>
              <a:rPr lang="it-IT" sz="3600" dirty="0" smtClean="0">
                <a:solidFill>
                  <a:schemeClr val="tx1">
                    <a:lumMod val="50000"/>
                    <a:lumOff val="50000"/>
                  </a:schemeClr>
                </a:solidFill>
                <a:latin typeface="Arial Black" pitchFamily="34" charset="0"/>
              </a:rPr>
              <a:t>1° principio della dinamica</a:t>
            </a:r>
            <a:endParaRPr lang="it-IT" sz="3600" dirty="0">
              <a:solidFill>
                <a:schemeClr val="tx1">
                  <a:lumMod val="50000"/>
                  <a:lumOff val="50000"/>
                </a:schemeClr>
              </a:solidFill>
              <a:latin typeface="Arial Black" pitchFamily="34"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asellaDiTesto 3"/>
          <p:cNvSpPr txBox="1">
            <a:spLocks noChangeArrowheads="1"/>
          </p:cNvSpPr>
          <p:nvPr/>
        </p:nvSpPr>
        <p:spPr bwMode="auto">
          <a:xfrm>
            <a:off x="285720" y="1357298"/>
            <a:ext cx="8643998" cy="4093428"/>
          </a:xfrm>
          <a:prstGeom prst="rect">
            <a:avLst/>
          </a:prstGeom>
          <a:noFill/>
          <a:ln w="9525">
            <a:noFill/>
            <a:miter lim="800000"/>
            <a:headEnd/>
            <a:tailEnd/>
          </a:ln>
        </p:spPr>
        <p:txBody>
          <a:bodyPr wrap="square">
            <a:spAutoFit/>
          </a:bodyPr>
          <a:lstStyle/>
          <a:p>
            <a:pPr algn="ctr"/>
            <a:r>
              <a:rPr lang="it-IT" sz="2400" dirty="0" smtClean="0">
                <a:latin typeface="Arial Black" pitchFamily="34" charset="0"/>
              </a:rPr>
              <a:t>Il </a:t>
            </a:r>
            <a:r>
              <a:rPr lang="it-IT" sz="2400" b="1" u="sng" dirty="0" smtClean="0">
                <a:solidFill>
                  <a:srgbClr val="FF0000"/>
                </a:solidFill>
                <a:latin typeface="Arial Black" pitchFamily="34" charset="0"/>
              </a:rPr>
              <a:t>2° principio della dinamica</a:t>
            </a:r>
            <a:r>
              <a:rPr lang="it-IT" sz="2400" dirty="0" smtClean="0">
                <a:latin typeface="Arial Black" pitchFamily="34" charset="0"/>
              </a:rPr>
              <a:t> (detto anche legge di Newton) afferma:</a:t>
            </a:r>
          </a:p>
          <a:p>
            <a:pPr algn="ctr"/>
            <a:endParaRPr lang="it-IT" sz="1200" dirty="0" smtClean="0">
              <a:latin typeface="Arial Black" pitchFamily="34" charset="0"/>
            </a:endParaRPr>
          </a:p>
          <a:p>
            <a:pPr algn="ctr"/>
            <a:r>
              <a:rPr lang="it-IT" sz="2400" b="1" i="1" dirty="0" smtClean="0">
                <a:solidFill>
                  <a:srgbClr val="FF0000"/>
                </a:solidFill>
                <a:latin typeface="Arial Black" pitchFamily="34" charset="0"/>
              </a:rPr>
              <a:t>“</a:t>
            </a:r>
            <a:r>
              <a:rPr lang="it-IT" sz="2400" b="1" i="1" u="sng" dirty="0" smtClean="0">
                <a:solidFill>
                  <a:srgbClr val="FF0000"/>
                </a:solidFill>
                <a:latin typeface="Arial Black" pitchFamily="34" charset="0"/>
              </a:rPr>
              <a:t>l’accelerazione acquisita da un corpo in seguito all’azione di una forza su di esso impressa, è direttamente proporzionale alla forza applicata ed inversamente proporzionale alla massa del corpo</a:t>
            </a:r>
            <a:r>
              <a:rPr lang="it-IT" sz="2400" b="1" i="1" dirty="0" smtClean="0">
                <a:solidFill>
                  <a:srgbClr val="FF0000"/>
                </a:solidFill>
                <a:latin typeface="Arial Black" pitchFamily="34" charset="0"/>
              </a:rPr>
              <a:t>”</a:t>
            </a:r>
            <a:r>
              <a:rPr lang="it-IT" sz="2400" i="1" dirty="0" smtClean="0">
                <a:latin typeface="Arial Black" pitchFamily="34" charset="0"/>
              </a:rPr>
              <a:t>.</a:t>
            </a:r>
          </a:p>
          <a:p>
            <a:pPr algn="ctr"/>
            <a:endParaRPr lang="it-IT" sz="2400" i="1" dirty="0" smtClean="0">
              <a:latin typeface="Arial Black" pitchFamily="34" charset="0"/>
            </a:endParaRPr>
          </a:p>
          <a:p>
            <a:pPr algn="ctr"/>
            <a:r>
              <a:rPr lang="it-IT" sz="2000" dirty="0" smtClean="0">
                <a:solidFill>
                  <a:srgbClr val="0000CC"/>
                </a:solidFill>
                <a:latin typeface="Arial Black" pitchFamily="34" charset="0"/>
              </a:rPr>
              <a:t>In realtà, notiamo che il primo principio della dinamica è una conseguenza del secondo: se su un corpo non agisce alcuna forza non c’è cambiamento di stato di moto, quindi: o quiete o moto rettilineo uniforme.</a:t>
            </a:r>
            <a:endParaRPr lang="it-IT" sz="2400" b="1" dirty="0">
              <a:latin typeface="Arial Black" pitchFamily="34" charset="0"/>
            </a:endParaRPr>
          </a:p>
        </p:txBody>
      </p:sp>
      <p:sp>
        <p:nvSpPr>
          <p:cNvPr id="7173" name="CasellaDiTesto 7"/>
          <p:cNvSpPr txBox="1">
            <a:spLocks noChangeArrowheads="1"/>
          </p:cNvSpPr>
          <p:nvPr/>
        </p:nvSpPr>
        <p:spPr bwMode="auto">
          <a:xfrm>
            <a:off x="900113" y="476250"/>
            <a:ext cx="7343775" cy="646331"/>
          </a:xfrm>
          <a:prstGeom prst="rect">
            <a:avLst/>
          </a:prstGeom>
          <a:noFill/>
          <a:ln w="9525">
            <a:noFill/>
            <a:miter lim="800000"/>
            <a:headEnd/>
            <a:tailEnd/>
          </a:ln>
        </p:spPr>
        <p:txBody>
          <a:bodyPr>
            <a:spAutoFit/>
          </a:bodyPr>
          <a:lstStyle/>
          <a:p>
            <a:pPr algn="ctr"/>
            <a:r>
              <a:rPr lang="it-IT" sz="3600" dirty="0" smtClean="0">
                <a:solidFill>
                  <a:schemeClr val="tx1">
                    <a:lumMod val="50000"/>
                    <a:lumOff val="50000"/>
                  </a:schemeClr>
                </a:solidFill>
                <a:latin typeface="Arial Black" pitchFamily="34" charset="0"/>
              </a:rPr>
              <a:t>2° principio della dinamica</a:t>
            </a:r>
            <a:endParaRPr lang="it-IT" sz="3600" dirty="0">
              <a:solidFill>
                <a:schemeClr val="tx1">
                  <a:lumMod val="50000"/>
                  <a:lumOff val="50000"/>
                </a:schemeClr>
              </a:solidFill>
              <a:latin typeface="Arial Black" pitchFamily="34"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asellaDiTesto 3"/>
          <p:cNvSpPr txBox="1">
            <a:spLocks noChangeArrowheads="1"/>
          </p:cNvSpPr>
          <p:nvPr/>
        </p:nvSpPr>
        <p:spPr bwMode="auto">
          <a:xfrm>
            <a:off x="285720" y="1357298"/>
            <a:ext cx="8643998" cy="3785652"/>
          </a:xfrm>
          <a:prstGeom prst="rect">
            <a:avLst/>
          </a:prstGeom>
          <a:noFill/>
          <a:ln w="9525">
            <a:noFill/>
            <a:miter lim="800000"/>
            <a:headEnd/>
            <a:tailEnd/>
          </a:ln>
        </p:spPr>
        <p:txBody>
          <a:bodyPr wrap="square">
            <a:spAutoFit/>
          </a:bodyPr>
          <a:lstStyle/>
          <a:p>
            <a:pPr algn="ctr"/>
            <a:r>
              <a:rPr lang="it-IT" sz="2400" dirty="0" smtClean="0">
                <a:latin typeface="Arial Black" pitchFamily="34" charset="0"/>
              </a:rPr>
              <a:t>Il </a:t>
            </a:r>
            <a:r>
              <a:rPr lang="it-IT" sz="2400" b="1" u="sng" dirty="0" smtClean="0">
                <a:solidFill>
                  <a:srgbClr val="FF0000"/>
                </a:solidFill>
                <a:latin typeface="Arial Black" pitchFamily="34" charset="0"/>
              </a:rPr>
              <a:t>2° principio della dinamica</a:t>
            </a:r>
            <a:r>
              <a:rPr lang="it-IT" sz="2400" dirty="0" smtClean="0">
                <a:latin typeface="Arial Black" pitchFamily="34" charset="0"/>
              </a:rPr>
              <a:t> implica che il </a:t>
            </a:r>
            <a:r>
              <a:rPr lang="it-IT" sz="2400" dirty="0" smtClean="0">
                <a:solidFill>
                  <a:srgbClr val="0000CC"/>
                </a:solidFill>
                <a:latin typeface="Arial Black" pitchFamily="34" charset="0"/>
              </a:rPr>
              <a:t>rapporto tra forza impressa ed accelerazione</a:t>
            </a:r>
            <a:r>
              <a:rPr lang="it-IT" sz="2400" dirty="0" smtClean="0">
                <a:latin typeface="Arial Black" pitchFamily="34" charset="0"/>
              </a:rPr>
              <a:t> sia </a:t>
            </a:r>
            <a:r>
              <a:rPr lang="it-IT" sz="2400" dirty="0" smtClean="0">
                <a:solidFill>
                  <a:srgbClr val="0000CC"/>
                </a:solidFill>
                <a:latin typeface="Arial Black" pitchFamily="34" charset="0"/>
              </a:rPr>
              <a:t>costante</a:t>
            </a:r>
            <a:r>
              <a:rPr lang="it-IT" sz="2400" dirty="0" smtClean="0">
                <a:latin typeface="Arial Black" pitchFamily="34" charset="0"/>
              </a:rPr>
              <a:t> per un dato corpo; ne deriva che quanto più grande è questa costante, caratteristica del corpo, tanto minore risulta l’accelerazione, a parità di forza impressa.</a:t>
            </a:r>
          </a:p>
          <a:p>
            <a:pPr algn="ctr"/>
            <a:r>
              <a:rPr lang="it-IT" sz="2400" dirty="0" smtClean="0">
                <a:latin typeface="Arial Black" pitchFamily="34" charset="0"/>
              </a:rPr>
              <a:t> </a:t>
            </a:r>
          </a:p>
          <a:p>
            <a:pPr algn="ctr"/>
            <a:r>
              <a:rPr lang="it-IT" sz="2400" dirty="0" smtClean="0">
                <a:latin typeface="Arial Black" pitchFamily="34" charset="0"/>
              </a:rPr>
              <a:t>Questa costante rappresenta l’inerzia che la materia oppone alle azioni che tendono a far cambiare il suo stato di quiete o di moto.</a:t>
            </a:r>
            <a:endParaRPr lang="it-IT" sz="2400" dirty="0">
              <a:latin typeface="Arial Black" pitchFamily="34" charset="0"/>
            </a:endParaRPr>
          </a:p>
        </p:txBody>
      </p:sp>
      <p:sp>
        <p:nvSpPr>
          <p:cNvPr id="7173" name="CasellaDiTesto 7"/>
          <p:cNvSpPr txBox="1">
            <a:spLocks noChangeArrowheads="1"/>
          </p:cNvSpPr>
          <p:nvPr/>
        </p:nvSpPr>
        <p:spPr bwMode="auto">
          <a:xfrm>
            <a:off x="900113" y="476250"/>
            <a:ext cx="7343775" cy="646331"/>
          </a:xfrm>
          <a:prstGeom prst="rect">
            <a:avLst/>
          </a:prstGeom>
          <a:noFill/>
          <a:ln w="9525">
            <a:noFill/>
            <a:miter lim="800000"/>
            <a:headEnd/>
            <a:tailEnd/>
          </a:ln>
        </p:spPr>
        <p:txBody>
          <a:bodyPr>
            <a:spAutoFit/>
          </a:bodyPr>
          <a:lstStyle/>
          <a:p>
            <a:pPr algn="ctr"/>
            <a:r>
              <a:rPr lang="it-IT" sz="3600" dirty="0" smtClean="0">
                <a:solidFill>
                  <a:schemeClr val="tx1">
                    <a:lumMod val="50000"/>
                    <a:lumOff val="50000"/>
                  </a:schemeClr>
                </a:solidFill>
                <a:latin typeface="Arial Black" pitchFamily="34" charset="0"/>
              </a:rPr>
              <a:t>2° principio della dinamica</a:t>
            </a:r>
            <a:endParaRPr lang="it-IT" sz="3600" dirty="0">
              <a:solidFill>
                <a:schemeClr val="tx1">
                  <a:lumMod val="50000"/>
                  <a:lumOff val="50000"/>
                </a:schemeClr>
              </a:solidFill>
              <a:latin typeface="Arial Black" pitchFamily="34"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asellaDiTesto 3"/>
          <p:cNvSpPr txBox="1">
            <a:spLocks noChangeArrowheads="1"/>
          </p:cNvSpPr>
          <p:nvPr/>
        </p:nvSpPr>
        <p:spPr bwMode="auto">
          <a:xfrm>
            <a:off x="214282" y="1214422"/>
            <a:ext cx="8715436" cy="4031873"/>
          </a:xfrm>
          <a:prstGeom prst="rect">
            <a:avLst/>
          </a:prstGeom>
          <a:noFill/>
          <a:ln w="9525">
            <a:noFill/>
            <a:miter lim="800000"/>
            <a:headEnd/>
            <a:tailEnd/>
          </a:ln>
        </p:spPr>
        <p:txBody>
          <a:bodyPr wrap="square">
            <a:spAutoFit/>
          </a:bodyPr>
          <a:lstStyle/>
          <a:p>
            <a:pPr algn="ctr"/>
            <a:r>
              <a:rPr lang="it-IT" sz="2400" dirty="0" smtClean="0">
                <a:latin typeface="Arial Black" pitchFamily="34" charset="0"/>
              </a:rPr>
              <a:t>Tale costante, caratteristica per ogni corpo, è la </a:t>
            </a:r>
            <a:r>
              <a:rPr lang="it-IT" sz="2400" b="1" dirty="0" smtClean="0">
                <a:solidFill>
                  <a:srgbClr val="FF0000"/>
                </a:solidFill>
                <a:latin typeface="Arial Black" pitchFamily="34" charset="0"/>
              </a:rPr>
              <a:t>massa del corpo</a:t>
            </a:r>
            <a:r>
              <a:rPr lang="it-IT" sz="2400" dirty="0" smtClean="0">
                <a:latin typeface="Arial Black" pitchFamily="34" charset="0"/>
              </a:rPr>
              <a:t> stesso, più precisamente si parla di </a:t>
            </a:r>
            <a:r>
              <a:rPr lang="it-IT" sz="2400" b="1" dirty="0" smtClean="0">
                <a:solidFill>
                  <a:srgbClr val="FF0000"/>
                </a:solidFill>
                <a:latin typeface="Arial Black" pitchFamily="34" charset="0"/>
              </a:rPr>
              <a:t>massa inerziale</a:t>
            </a:r>
            <a:r>
              <a:rPr lang="it-IT" sz="2400" dirty="0" smtClean="0">
                <a:latin typeface="Arial Black" pitchFamily="34" charset="0"/>
              </a:rPr>
              <a:t>.</a:t>
            </a:r>
          </a:p>
          <a:p>
            <a:pPr algn="ctr"/>
            <a:r>
              <a:rPr lang="it-IT" sz="2400" dirty="0" smtClean="0">
                <a:latin typeface="Arial Black" pitchFamily="34" charset="0"/>
              </a:rPr>
              <a:t> Matematicamente, il 2° principio della dinamica si esprime con la seguente relazione fondamentale:</a:t>
            </a:r>
          </a:p>
          <a:p>
            <a:pPr algn="ctr"/>
            <a:endParaRPr lang="it-IT" sz="2000" dirty="0" smtClean="0">
              <a:latin typeface="Arial Black" pitchFamily="34" charset="0"/>
            </a:endParaRPr>
          </a:p>
          <a:p>
            <a:pPr algn="ctr"/>
            <a:r>
              <a:rPr lang="it-IT" sz="2400" u="sng" dirty="0" smtClean="0">
                <a:latin typeface="Arial Black" pitchFamily="34" charset="0"/>
              </a:rPr>
              <a:t>F</a:t>
            </a:r>
            <a:r>
              <a:rPr lang="it-IT" sz="2400" dirty="0" smtClean="0">
                <a:latin typeface="Arial Black" pitchFamily="34" charset="0"/>
              </a:rPr>
              <a:t> = m </a:t>
            </a:r>
            <a:r>
              <a:rPr lang="it-IT" sz="2400" b="1" u="sng" dirty="0" smtClean="0">
                <a:latin typeface="Arial Black" pitchFamily="34" charset="0"/>
              </a:rPr>
              <a:t>a</a:t>
            </a:r>
            <a:r>
              <a:rPr lang="it-IT" sz="2400" dirty="0" smtClean="0">
                <a:latin typeface="Arial Black" pitchFamily="34" charset="0"/>
              </a:rPr>
              <a:t> [N]</a:t>
            </a:r>
            <a:endParaRPr lang="it-IT" sz="2400" b="1" u="sng" dirty="0" smtClean="0">
              <a:latin typeface="Arial Black" pitchFamily="34" charset="0"/>
            </a:endParaRPr>
          </a:p>
          <a:p>
            <a:pPr algn="ctr"/>
            <a:endParaRPr lang="it-IT" sz="1200" b="1" dirty="0" smtClean="0">
              <a:latin typeface="Arial Black" pitchFamily="34" charset="0"/>
            </a:endParaRPr>
          </a:p>
          <a:p>
            <a:r>
              <a:rPr lang="it-IT" sz="2000" dirty="0" smtClean="0">
                <a:latin typeface="Arial Black" pitchFamily="34" charset="0"/>
              </a:rPr>
              <a:t>Essendo:</a:t>
            </a:r>
          </a:p>
          <a:p>
            <a:r>
              <a:rPr lang="it-IT" sz="2000" b="1" u="sng" dirty="0" smtClean="0">
                <a:latin typeface="Arial Black" pitchFamily="34" charset="0"/>
              </a:rPr>
              <a:t>F</a:t>
            </a:r>
            <a:r>
              <a:rPr lang="it-IT" sz="2000" b="1" dirty="0" smtClean="0">
                <a:latin typeface="Arial Black" pitchFamily="34" charset="0"/>
              </a:rPr>
              <a:t> </a:t>
            </a:r>
            <a:r>
              <a:rPr lang="it-IT" sz="2000" dirty="0" smtClean="0">
                <a:latin typeface="Arial Black" pitchFamily="34" charset="0"/>
              </a:rPr>
              <a:t>il vettore forza applicato sul corpo, misurata in Newton [N];</a:t>
            </a:r>
          </a:p>
          <a:p>
            <a:r>
              <a:rPr lang="it-IT" sz="2000" dirty="0" smtClean="0">
                <a:latin typeface="Arial Black" pitchFamily="34" charset="0"/>
              </a:rPr>
              <a:t>m la massa inerziale, grandezza scalare misurata in Kg;</a:t>
            </a:r>
          </a:p>
          <a:p>
            <a:r>
              <a:rPr lang="it-IT" sz="2000" b="1" u="sng" dirty="0" smtClean="0">
                <a:latin typeface="Arial Black" pitchFamily="34" charset="0"/>
              </a:rPr>
              <a:t>a</a:t>
            </a:r>
            <a:r>
              <a:rPr lang="it-IT" sz="2000" b="1" dirty="0" smtClean="0">
                <a:latin typeface="Arial Black" pitchFamily="34" charset="0"/>
              </a:rPr>
              <a:t> </a:t>
            </a:r>
            <a:r>
              <a:rPr lang="it-IT" sz="2000" dirty="0" smtClean="0">
                <a:latin typeface="Arial Black" pitchFamily="34" charset="0"/>
              </a:rPr>
              <a:t>il vettore accelerazione impressa, misurata in m/s</a:t>
            </a:r>
            <a:r>
              <a:rPr lang="it-IT" sz="2000" baseline="30000" dirty="0" smtClean="0">
                <a:latin typeface="Arial Black" pitchFamily="34" charset="0"/>
              </a:rPr>
              <a:t>2</a:t>
            </a:r>
            <a:r>
              <a:rPr lang="it-IT" sz="2000" dirty="0" smtClean="0">
                <a:latin typeface="Arial Black" pitchFamily="34" charset="0"/>
              </a:rPr>
              <a:t>.</a:t>
            </a:r>
            <a:endParaRPr lang="it-IT" sz="2000" b="1" dirty="0">
              <a:latin typeface="Arial Black" pitchFamily="34" charset="0"/>
            </a:endParaRPr>
          </a:p>
        </p:txBody>
      </p:sp>
      <p:sp>
        <p:nvSpPr>
          <p:cNvPr id="7173" name="CasellaDiTesto 7"/>
          <p:cNvSpPr txBox="1">
            <a:spLocks noChangeArrowheads="1"/>
          </p:cNvSpPr>
          <p:nvPr/>
        </p:nvSpPr>
        <p:spPr bwMode="auto">
          <a:xfrm>
            <a:off x="900113" y="476250"/>
            <a:ext cx="7343775" cy="646331"/>
          </a:xfrm>
          <a:prstGeom prst="rect">
            <a:avLst/>
          </a:prstGeom>
          <a:noFill/>
          <a:ln w="9525">
            <a:noFill/>
            <a:miter lim="800000"/>
            <a:headEnd/>
            <a:tailEnd/>
          </a:ln>
        </p:spPr>
        <p:txBody>
          <a:bodyPr>
            <a:spAutoFit/>
          </a:bodyPr>
          <a:lstStyle/>
          <a:p>
            <a:pPr algn="ctr"/>
            <a:r>
              <a:rPr lang="it-IT" sz="3600" dirty="0" smtClean="0">
                <a:solidFill>
                  <a:schemeClr val="tx1">
                    <a:lumMod val="50000"/>
                    <a:lumOff val="50000"/>
                  </a:schemeClr>
                </a:solidFill>
                <a:latin typeface="Arial Black" pitchFamily="34" charset="0"/>
              </a:rPr>
              <a:t>Massa inerziale</a:t>
            </a:r>
            <a:endParaRPr lang="it-IT" sz="3600" dirty="0">
              <a:solidFill>
                <a:schemeClr val="tx1">
                  <a:lumMod val="50000"/>
                  <a:lumOff val="50000"/>
                </a:schemeClr>
              </a:solidFill>
              <a:latin typeface="Arial Black" pitchFamily="34"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411&quot;/&gt;&lt;/object&gt;&lt;object type=&quot;3&quot; unique_id=&quot;10006&quot;&gt;&lt;property id=&quot;20148&quot; value=&quot;5&quot;/&gt;&lt;property id=&quot;20300&quot; value=&quot;Slide 2&quot;/&gt;&lt;property id=&quot;20307&quot; value=&quot;343&quot;/&gt;&lt;/object&gt;&lt;object type=&quot;3&quot; unique_id=&quot;10007&quot;&gt;&lt;property id=&quot;20148&quot; value=&quot;5&quot;/&gt;&lt;property id=&quot;20300&quot; value=&quot;Slide 3&quot;/&gt;&lt;property id=&quot;20307&quot; value=&quot;257&quot;/&gt;&lt;/object&gt;&lt;object type=&quot;3&quot; unique_id=&quot;10008&quot;&gt;&lt;property id=&quot;20148&quot; value=&quot;5&quot;/&gt;&lt;property id=&quot;20300&quot; value=&quot;Slide 4&quot;/&gt;&lt;property id=&quot;20307&quot; value=&quot;379&quot;/&gt;&lt;/object&gt;&lt;object type=&quot;3&quot; unique_id=&quot;10009&quot;&gt;&lt;property id=&quot;20148&quot; value=&quot;5&quot;/&gt;&lt;property id=&quot;20300&quot; value=&quot;Slide 5&quot;/&gt;&lt;property id=&quot;20307&quot; value=&quot;380&quot;/&gt;&lt;/object&gt;&lt;object type=&quot;3&quot; unique_id=&quot;10010&quot;&gt;&lt;property id=&quot;20148&quot; value=&quot;5&quot;/&gt;&lt;property id=&quot;20300&quot; value=&quot;Slide 6&quot;/&gt;&lt;property id=&quot;20307&quot; value=&quot;381&quot;/&gt;&lt;/object&gt;&lt;object type=&quot;3&quot; unique_id=&quot;10011&quot;&gt;&lt;property id=&quot;20148&quot; value=&quot;5&quot;/&gt;&lt;property id=&quot;20300&quot; value=&quot;Slide 7&quot;/&gt;&lt;property id=&quot;20307&quot; value=&quot;382&quot;/&gt;&lt;/object&gt;&lt;object type=&quot;3&quot; unique_id=&quot;10012&quot;&gt;&lt;property id=&quot;20148&quot; value=&quot;5&quot;/&gt;&lt;property id=&quot;20300&quot; value=&quot;Slide 8&quot;/&gt;&lt;property id=&quot;20307&quot; value=&quot;383&quot;/&gt;&lt;/object&gt;&lt;object type=&quot;3&quot; unique_id=&quot;10013&quot;&gt;&lt;property id=&quot;20148&quot; value=&quot;5&quot;/&gt;&lt;property id=&quot;20300&quot; value=&quot;Slide 9&quot;/&gt;&lt;property id=&quot;20307&quot; value=&quot;384&quot;/&gt;&lt;/object&gt;&lt;object type=&quot;3&quot; unique_id=&quot;10014&quot;&gt;&lt;property id=&quot;20148&quot; value=&quot;5&quot;/&gt;&lt;property id=&quot;20300&quot; value=&quot;Slide 10&quot;/&gt;&lt;property id=&quot;20307&quot; value=&quot;385&quot;/&gt;&lt;/object&gt;&lt;object type=&quot;3&quot; unique_id=&quot;10015&quot;&gt;&lt;property id=&quot;20148&quot; value=&quot;5&quot;/&gt;&lt;property id=&quot;20300&quot; value=&quot;Slide 11&quot;/&gt;&lt;property id=&quot;20307&quot; value=&quot;386&quot;/&gt;&lt;/object&gt;&lt;object type=&quot;3&quot; unique_id=&quot;10016&quot;&gt;&lt;property id=&quot;20148&quot; value=&quot;5&quot;/&gt;&lt;property id=&quot;20300&quot; value=&quot;Slide 12&quot;/&gt;&lt;property id=&quot;20307&quot; value=&quot;387&quot;/&gt;&lt;/object&gt;&lt;object type=&quot;3&quot; unique_id=&quot;10017&quot;&gt;&lt;property id=&quot;20148&quot; value=&quot;5&quot;/&gt;&lt;property id=&quot;20300&quot; value=&quot;Slide 13&quot;/&gt;&lt;property id=&quot;20307&quot; value=&quot;388&quot;/&gt;&lt;/object&gt;&lt;object type=&quot;3&quot; unique_id=&quot;10018&quot;&gt;&lt;property id=&quot;20148&quot; value=&quot;5&quot;/&gt;&lt;property id=&quot;20300&quot; value=&quot;Slide 14&quot;/&gt;&lt;property id=&quot;20307&quot; value=&quot;389&quot;/&gt;&lt;/object&gt;&lt;object type=&quot;3&quot; unique_id=&quot;10019&quot;&gt;&lt;property id=&quot;20148&quot; value=&quot;5&quot;/&gt;&lt;property id=&quot;20300&quot; value=&quot;Slide 15&quot;/&gt;&lt;property id=&quot;20307&quot; value=&quot;390&quot;/&gt;&lt;/object&gt;&lt;object type=&quot;3&quot; unique_id=&quot;10020&quot;&gt;&lt;property id=&quot;20148&quot; value=&quot;5&quot;/&gt;&lt;property id=&quot;20300&quot; value=&quot;Slide 16&quot;/&gt;&lt;property id=&quot;20307&quot; value=&quot;391&quot;/&gt;&lt;/object&gt;&lt;object type=&quot;3&quot; unique_id=&quot;10021&quot;&gt;&lt;property id=&quot;20148&quot; value=&quot;5&quot;/&gt;&lt;property id=&quot;20300&quot; value=&quot;Slide 17&quot;/&gt;&lt;property id=&quot;20307&quot; value=&quot;392&quot;/&gt;&lt;/object&gt;&lt;object type=&quot;3&quot; unique_id=&quot;10022&quot;&gt;&lt;property id=&quot;20148&quot; value=&quot;5&quot;/&gt;&lt;property id=&quot;20300&quot; value=&quot;Slide 18&quot;/&gt;&lt;property id=&quot;20307&quot; value=&quot;393&quot;/&gt;&lt;/object&gt;&lt;object type=&quot;3&quot; unique_id=&quot;10023&quot;&gt;&lt;property id=&quot;20148&quot; value=&quot;5&quot;/&gt;&lt;property id=&quot;20300&quot; value=&quot;Slide 19&quot;/&gt;&lt;property id=&quot;20307&quot; value=&quot;394&quot;/&gt;&lt;/object&gt;&lt;object type=&quot;3&quot; unique_id=&quot;10024&quot;&gt;&lt;property id=&quot;20148&quot; value=&quot;5&quot;/&gt;&lt;property id=&quot;20300&quot; value=&quot;Slide 20&quot;/&gt;&lt;property id=&quot;20307&quot; value=&quot;395&quot;/&gt;&lt;/object&gt;&lt;object type=&quot;3&quot; unique_id=&quot;10025&quot;&gt;&lt;property id=&quot;20148&quot; value=&quot;5&quot;/&gt;&lt;property id=&quot;20300&quot; value=&quot;Slide 21&quot;/&gt;&lt;property id=&quot;20307&quot; value=&quot;396&quot;/&gt;&lt;/object&gt;&lt;object type=&quot;3&quot; unique_id=&quot;10026&quot;&gt;&lt;property id=&quot;20148&quot; value=&quot;5&quot;/&gt;&lt;property id=&quot;20300&quot; value=&quot;Slide 22&quot;/&gt;&lt;property id=&quot;20307&quot; value=&quot;397&quot;/&gt;&lt;/object&gt;&lt;object type=&quot;3&quot; unique_id=&quot;10027&quot;&gt;&lt;property id=&quot;20148&quot; value=&quot;5&quot;/&gt;&lt;property id=&quot;20300&quot; value=&quot;Slide 23&quot;/&gt;&lt;property id=&quot;20307&quot; value=&quot;398&quot;/&gt;&lt;/object&gt;&lt;object type=&quot;3&quot; unique_id=&quot;10028&quot;&gt;&lt;property id=&quot;20148&quot; value=&quot;5&quot;/&gt;&lt;property id=&quot;20300&quot; value=&quot;Slide 24&quot;/&gt;&lt;property id=&quot;20307&quot; value=&quot;399&quot;/&gt;&lt;/object&gt;&lt;object type=&quot;3&quot; unique_id=&quot;10029&quot;&gt;&lt;property id=&quot;20148&quot; value=&quot;5&quot;/&gt;&lt;property id=&quot;20300&quot; value=&quot;Slide 25&quot;/&gt;&lt;property id=&quot;20307&quot; value=&quot;400&quot;/&gt;&lt;/object&gt;&lt;object type=&quot;3&quot; unique_id=&quot;10030&quot;&gt;&lt;property id=&quot;20148&quot; value=&quot;5&quot;/&gt;&lt;property id=&quot;20300&quot; value=&quot;Slide 26&quot;/&gt;&lt;property id=&quot;20307&quot; value=&quot;401&quot;/&gt;&lt;/object&gt;&lt;object type=&quot;3&quot; unique_id=&quot;10031&quot;&gt;&lt;property id=&quot;20148&quot; value=&quot;5&quot;/&gt;&lt;property id=&quot;20300&quot; value=&quot;Slide 27&quot;/&gt;&lt;property id=&quot;20307&quot; value=&quot;402&quot;/&gt;&lt;/object&gt;&lt;object type=&quot;3&quot; unique_id=&quot;10032&quot;&gt;&lt;property id=&quot;20148&quot; value=&quot;5&quot;/&gt;&lt;property id=&quot;20300&quot; value=&quot;Slide 28&quot;/&gt;&lt;property id=&quot;20307&quot; value=&quot;403&quot;/&gt;&lt;/object&gt;&lt;object type=&quot;3&quot; unique_id=&quot;10033&quot;&gt;&lt;property id=&quot;20148&quot; value=&quot;5&quot;/&gt;&lt;property id=&quot;20300&quot; value=&quot;Slide 29&quot;/&gt;&lt;property id=&quot;20307&quot; value=&quot;404&quot;/&gt;&lt;/object&gt;&lt;object type=&quot;3&quot; unique_id=&quot;10034&quot;&gt;&lt;property id=&quot;20148&quot; value=&quot;5&quot;/&gt;&lt;property id=&quot;20300&quot; value=&quot;Slide 30&quot;/&gt;&lt;property id=&quot;20307&quot; value=&quot;405&quot;/&gt;&lt;/object&gt;&lt;object type=&quot;3&quot; unique_id=&quot;10035&quot;&gt;&lt;property id=&quot;20148&quot; value=&quot;5&quot;/&gt;&lt;property id=&quot;20300&quot; value=&quot;Slide 31&quot;/&gt;&lt;property id=&quot;20307&quot; value=&quot;406&quot;/&gt;&lt;/object&gt;&lt;object type=&quot;3&quot; unique_id=&quot;10036&quot;&gt;&lt;property id=&quot;20148&quot; value=&quot;5&quot;/&gt;&lt;property id=&quot;20300&quot; value=&quot;Slide 32&quot;/&gt;&lt;property id=&quot;20307&quot; value=&quot;407&quot;/&gt;&lt;/object&gt;&lt;object type=&quot;3&quot; unique_id=&quot;10037&quot;&gt;&lt;property id=&quot;20148&quot; value=&quot;5&quot;/&gt;&lt;property id=&quot;20300&quot; value=&quot;Slide 33&quot;/&gt;&lt;property id=&quot;20307&quot; value=&quot;408&quot;/&gt;&lt;/object&gt;&lt;object type=&quot;3&quot; unique_id=&quot;10038&quot;&gt;&lt;property id=&quot;20148&quot; value=&quot;5&quot;/&gt;&lt;property id=&quot;20300&quot; value=&quot;Slide 34&quot;/&gt;&lt;property id=&quot;20307&quot; value=&quot;409&quot;/&gt;&lt;/object&gt;&lt;object type=&quot;3&quot; unique_id=&quot;10039&quot;&gt;&lt;property id=&quot;20148&quot; value=&quot;5&quot;/&gt;&lt;property id=&quot;20300&quot; value=&quot;Slide 35&quot;/&gt;&lt;property id=&quot;20307&quot; value=&quot;410&quot;/&gt;&lt;/object&gt;&lt;object type=&quot;3&quot; unique_id=&quot;10040&quot;&gt;&lt;property id=&quot;20148&quot; value=&quot;5&quot;/&gt;&lt;property id=&quot;20300&quot; value=&quot;Slide 36&quot;/&gt;&lt;property id=&quot;20307&quot; value=&quot;344&quot;/&gt;&lt;/object&gt;&lt;/object&gt;&lt;/object&gt;&lt;/database&gt;"/>
  <p:tag name="SECTOMILLISECCONVERTED" val="1"/>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5108</TotalTime>
  <Words>3285</Words>
  <Application>Microsoft Office PowerPoint</Application>
  <PresentationFormat>Presentazione su schermo (4:3)</PresentationFormat>
  <Paragraphs>293</Paragraphs>
  <Slides>36</Slides>
  <Notes>33</Notes>
  <HiddenSlides>0</HiddenSlides>
  <MMClips>0</MMClips>
  <ScaleCrop>false</ScaleCrop>
  <HeadingPairs>
    <vt:vector size="4" baseType="variant">
      <vt:variant>
        <vt:lpstr>Tema</vt:lpstr>
      </vt:variant>
      <vt:variant>
        <vt:i4>1</vt:i4>
      </vt:variant>
      <vt:variant>
        <vt:lpstr>Titoli diapositive</vt:lpstr>
      </vt:variant>
      <vt:variant>
        <vt:i4>36</vt:i4>
      </vt:variant>
    </vt:vector>
  </HeadingPairs>
  <TitlesOfParts>
    <vt:vector size="37"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privato</dc:creator>
  <cp:lastModifiedBy>Patrizia</cp:lastModifiedBy>
  <cp:revision>637</cp:revision>
  <dcterms:created xsi:type="dcterms:W3CDTF">2010-09-09T16:27:16Z</dcterms:created>
  <dcterms:modified xsi:type="dcterms:W3CDTF">2017-06-05T10:35:09Z</dcterms:modified>
</cp:coreProperties>
</file>